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9"/>
  </p:notesMasterIdLst>
  <p:sldIdLst>
    <p:sldId id="256" r:id="rId2"/>
    <p:sldId id="257" r:id="rId3"/>
    <p:sldId id="345" r:id="rId4"/>
    <p:sldId id="259" r:id="rId5"/>
    <p:sldId id="260" r:id="rId6"/>
    <p:sldId id="261" r:id="rId7"/>
    <p:sldId id="262" r:id="rId8"/>
    <p:sldId id="263" r:id="rId9"/>
    <p:sldId id="264" r:id="rId10"/>
    <p:sldId id="265" r:id="rId11"/>
    <p:sldId id="266" r:id="rId12"/>
    <p:sldId id="346" r:id="rId13"/>
    <p:sldId id="268" r:id="rId14"/>
    <p:sldId id="269" r:id="rId15"/>
    <p:sldId id="270" r:id="rId16"/>
    <p:sldId id="271" r:id="rId17"/>
    <p:sldId id="272" r:id="rId18"/>
    <p:sldId id="273" r:id="rId19"/>
    <p:sldId id="274" r:id="rId20"/>
    <p:sldId id="275" r:id="rId21"/>
    <p:sldId id="276" r:id="rId22"/>
    <p:sldId id="277" r:id="rId23"/>
    <p:sldId id="347" r:id="rId24"/>
    <p:sldId id="279" r:id="rId25"/>
    <p:sldId id="280" r:id="rId26"/>
    <p:sldId id="281" r:id="rId27"/>
    <p:sldId id="282" r:id="rId28"/>
    <p:sldId id="283" r:id="rId29"/>
    <p:sldId id="284" r:id="rId30"/>
    <p:sldId id="285" r:id="rId31"/>
    <p:sldId id="348"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49" r:id="rId45"/>
    <p:sldId id="333" r:id="rId46"/>
    <p:sldId id="332" r:id="rId47"/>
    <p:sldId id="338" r:id="rId48"/>
    <p:sldId id="336" r:id="rId49"/>
    <p:sldId id="337" r:id="rId50"/>
    <p:sldId id="334" r:id="rId51"/>
    <p:sldId id="350" r:id="rId52"/>
    <p:sldId id="351" r:id="rId53"/>
    <p:sldId id="328" r:id="rId54"/>
    <p:sldId id="326" r:id="rId55"/>
    <p:sldId id="331" r:id="rId56"/>
    <p:sldId id="330" r:id="rId57"/>
    <p:sldId id="344" r:id="rId58"/>
    <p:sldId id="352" r:id="rId59"/>
    <p:sldId id="325" r:id="rId60"/>
    <p:sldId id="317" r:id="rId61"/>
    <p:sldId id="321" r:id="rId62"/>
    <p:sldId id="299" r:id="rId63"/>
    <p:sldId id="303" r:id="rId64"/>
    <p:sldId id="319" r:id="rId65"/>
    <p:sldId id="354" r:id="rId66"/>
    <p:sldId id="353" r:id="rId67"/>
    <p:sldId id="355" r:id="rId68"/>
  </p:sldIdLst>
  <p:sldSz cx="9144000" cy="5143500" type="screen16x9"/>
  <p:notesSz cx="6858000" cy="9144000"/>
  <p:embeddedFontLst>
    <p:embeddedFont>
      <p:font typeface="Open Sans ExtraBold" panose="020B0906030804020204" pitchFamily="34" charset="0"/>
      <p:bold r:id="rId70"/>
      <p:italic r:id="rId71"/>
      <p:boldItalic r:id="rId72"/>
    </p:embeddedFont>
    <p:embeddedFont>
      <p:font typeface="Open Sans Light" panose="020B0306030504020204" pitchFamily="34" charset="0"/>
      <p:regular r:id="rId73"/>
      <p:bold r:id="rId74"/>
      <p:italic r:id="rId75"/>
      <p:boldItalic r:id="rId76"/>
    </p:embeddedFont>
    <p:embeddedFont>
      <p:font typeface="Open Sans Condensed Condensed E" panose="020B0604020202020204" charset="0"/>
      <p:bold r:id="rId77"/>
      <p:italic r:id="rId78"/>
      <p:boldItalic r:id="rId79"/>
    </p:embeddedFont>
    <p:embeddedFont>
      <p:font typeface="Calibri" panose="020F0502020204030204" pitchFamily="34" charset="0"/>
      <p:regular r:id="rId80"/>
      <p:bold r:id="rId81"/>
      <p:italic r:id="rId82"/>
      <p:boldItalic r:id="rId83"/>
    </p:embeddedFont>
    <p:embeddedFont>
      <p:font typeface="Open Sans" panose="020B0606030504020204" pitchFamily="34"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8" roundtripDataSignature="AMtx7mjOruwZYKOnduqRyRy5U5zLaxpr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B55"/>
    <a:srgbClr val="1E6982"/>
    <a:srgbClr val="09BB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95"/>
  </p:normalViewPr>
  <p:slideViewPr>
    <p:cSldViewPr snapToGrid="0">
      <p:cViewPr varScale="1">
        <p:scale>
          <a:sx n="114" d="100"/>
          <a:sy n="114"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5.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font" Target="fonts/font14.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fntdata"/><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8.fntdata"/><Relationship Id="rId61" Type="http://schemas.openxmlformats.org/officeDocument/2006/relationships/slide" Target="slides/slide60.xml"/><Relationship Id="rId82" Type="http://schemas.openxmlformats.org/officeDocument/2006/relationships/font" Target="fonts/font13.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Open Sans Light"/>
                <a:ea typeface="Open Sans Light"/>
                <a:cs typeface="Open Sans Light"/>
                <a:sym typeface="Open Sans Light"/>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ls.gov/charts/job-openings-and-labor-turnover/unemp-per-job-opening.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schamber.com/workforce/understanding-americas-labor-shortag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ew.officeapps.live.com/op/view.aspx?src=https%3A%2F%2Fwww.bea.gov%2Fsites%2Fdefault%2Ffiles%2F2024-12%2Fgdp3q24-3rd.xlsx&amp;wdOrigin=BROWSELIN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2.deloitte.com/us/en/insights/topics/strategy/4q-2024-cfo-signals-survey.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2.deloitte.com/us/en/insights/topics/strategy/4q-2024-cfo-signals-survey.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-Non residential has remained consistent throughout 2024; equipment large.</a:t>
            </a:r>
            <a:endParaRPr/>
          </a:p>
          <a:p>
            <a:pPr marL="0" lvl="0" indent="0" algn="l" rtl="0">
              <a:lnSpc>
                <a:spcPct val="100000"/>
              </a:lnSpc>
              <a:spcBef>
                <a:spcPts val="0"/>
              </a:spcBef>
              <a:spcAft>
                <a:spcPts val="0"/>
              </a:spcAft>
              <a:buSzPts val="1400"/>
              <a:buNone/>
            </a:pPr>
            <a:r>
              <a:rPr lang="en"/>
              <a:t>-</a:t>
            </a:r>
            <a:r>
              <a:rPr lang="en">
                <a:solidFill>
                  <a:schemeClr val="dk1"/>
                </a:solidFill>
              </a:rPr>
              <a:t>residential has decreased -0.18.</a:t>
            </a:r>
            <a:endParaRPr/>
          </a:p>
        </p:txBody>
      </p:sp>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-Non residential has remained consistent throughout 2024; equipment large.</a:t>
            </a:r>
            <a:endParaRPr/>
          </a:p>
          <a:p>
            <a:pPr marL="0" lvl="0" indent="0" algn="l" rtl="0">
              <a:lnSpc>
                <a:spcPct val="100000"/>
              </a:lnSpc>
              <a:spcBef>
                <a:spcPts val="0"/>
              </a:spcBef>
              <a:spcAft>
                <a:spcPts val="0"/>
              </a:spcAft>
              <a:buSzPts val="1400"/>
              <a:buNone/>
            </a:pPr>
            <a:r>
              <a:rPr lang="en"/>
              <a:t>-</a:t>
            </a:r>
            <a:r>
              <a:rPr lang="en">
                <a:solidFill>
                  <a:schemeClr val="dk1"/>
                </a:solidFill>
              </a:rPr>
              <a:t>residential has decreased -0.18.</a:t>
            </a:r>
            <a:endParaRPr/>
          </a:p>
        </p:txBody>
      </p:sp>
      <p:sp>
        <p:nvSpPr>
          <p:cNvPr id="177" name="Google Shape;1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57FF0A45-8993-C0E9-612F-4A9D146ECEE2}"/>
            </a:ext>
          </a:extLst>
        </p:cNvPr>
        <p:cNvGrpSpPr/>
        <p:nvPr/>
      </p:nvGrpSpPr>
      <p:grpSpPr>
        <a:xfrm>
          <a:off x="0" y="0"/>
          <a:ext cx="0" cy="0"/>
          <a:chOff x="0" y="0"/>
          <a:chExt cx="0" cy="0"/>
        </a:xfrm>
      </p:grpSpPr>
      <p:sp>
        <p:nvSpPr>
          <p:cNvPr id="73" name="Google Shape;73;p2:notes">
            <a:extLst>
              <a:ext uri="{FF2B5EF4-FFF2-40B4-BE49-F238E27FC236}">
                <a16:creationId xmlns:a16="http://schemas.microsoft.com/office/drawing/2014/main" id="{FC8AA44A-4D73-198A-7073-B115631ECFB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a:extLst>
              <a:ext uri="{FF2B5EF4-FFF2-40B4-BE49-F238E27FC236}">
                <a16:creationId xmlns:a16="http://schemas.microsoft.com/office/drawing/2014/main" id="{186FB318-D45F-4151-72E2-746DA191584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4120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Unemployment Rate rose by .5% throughout 2024. sitting round 4.1% in the second half of the year. Hasn’t been this high since November of 2021</a:t>
            </a:r>
            <a:endParaRPr/>
          </a:p>
        </p:txBody>
      </p:sp>
      <p:sp>
        <p:nvSpPr>
          <p:cNvPr id="192" name="Google Shape;1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Wisconsin's Unemployment rate dropped from 3.2% in January. </a:t>
            </a:r>
            <a:endParaRPr/>
          </a:p>
        </p:txBody>
      </p:sp>
      <p:sp>
        <p:nvSpPr>
          <p:cNvPr id="200" name="Google Shape;2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*goes to november</a:t>
            </a:r>
            <a:endParaRPr/>
          </a:p>
        </p:txBody>
      </p:sp>
      <p:sp>
        <p:nvSpPr>
          <p:cNvPr id="208" name="Google Shape;20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a:t>-Job openings, quits, and layoffs have held steady throughout the year. </a:t>
            </a:r>
            <a:endParaRPr/>
          </a:p>
          <a:p>
            <a:pPr marL="0" lvl="0" indent="0" algn="l" rtl="0">
              <a:lnSpc>
                <a:spcPct val="100000"/>
              </a:lnSpc>
              <a:spcBef>
                <a:spcPts val="0"/>
              </a:spcBef>
              <a:spcAft>
                <a:spcPts val="0"/>
              </a:spcAft>
              <a:buClr>
                <a:schemeClr val="dk1"/>
              </a:buClr>
              <a:buSzPts val="1100"/>
              <a:buFont typeface="Arial"/>
              <a:buNone/>
            </a:pPr>
            <a:r>
              <a:rPr lang="en"/>
              <a:t>-Job openings and quits have been on the decrease since 2022. </a:t>
            </a:r>
            <a:endParaRPr/>
          </a:p>
          <a:p>
            <a:pPr marL="0" lvl="0" indent="0" algn="l" rtl="0">
              <a:lnSpc>
                <a:spcPct val="100000"/>
              </a:lnSpc>
              <a:spcBef>
                <a:spcPts val="0"/>
              </a:spcBef>
              <a:spcAft>
                <a:spcPts val="0"/>
              </a:spcAft>
              <a:buClr>
                <a:schemeClr val="dk1"/>
              </a:buClr>
              <a:buSzPts val="1100"/>
              <a:buFont typeface="Arial"/>
              <a:buNone/>
            </a:pPr>
            <a:r>
              <a:rPr lang="en"/>
              <a:t>-Job quits have surpassed pre pandemic levels while job openings are still approaching</a:t>
            </a:r>
            <a:endParaRPr/>
          </a:p>
        </p:txBody>
      </p:sp>
      <p:sp>
        <p:nvSpPr>
          <p:cNvPr id="216" name="Google Shape;21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
                <a:solidFill>
                  <a:schemeClr val="dk1"/>
                </a:solidFill>
              </a:rPr>
              <a:t>-Labor market gap is closing entering into 2025.</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a:solidFill>
                  <a:schemeClr val="dk1"/>
                </a:solidFill>
              </a:rPr>
              <a:t>-In 2020 the unemployment rate was higher than jobs available in the market. Entering into 2022, there is a shift where there are more jobs available thank people unemployed. *ratio</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u="sng">
                <a:solidFill>
                  <a:schemeClr val="hlink"/>
                </a:solidFill>
                <a:hlinkClick r:id="rId3"/>
              </a:rPr>
              <a:t>Number of unemployed persons per job opening, seasonally adjusted</a:t>
            </a:r>
            <a:endParaRPr>
              <a:solidFill>
                <a:schemeClr val="dk1"/>
              </a:solidFill>
            </a:endParaRPr>
          </a:p>
        </p:txBody>
      </p:sp>
      <p:sp>
        <p:nvSpPr>
          <p:cNvPr id="226" name="Google Shape;2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Prior to Covid-19, the labor force participation rate was sitting around 63%. After increasing throughout 2021 to 2023, the Labor Force Participation Rate has held steady around 62.5% this year.  </a:t>
            </a:r>
            <a:endParaRPr/>
          </a:p>
          <a:p>
            <a:pPr marL="0" lvl="0" indent="0" algn="l" rtl="0">
              <a:lnSpc>
                <a:spcPct val="100000"/>
              </a:lnSpc>
              <a:spcBef>
                <a:spcPts val="0"/>
              </a:spcBef>
              <a:spcAft>
                <a:spcPts val="0"/>
              </a:spcAft>
              <a:buSzPts val="1400"/>
              <a:buNone/>
            </a:pPr>
            <a:r>
              <a:rPr lang="en"/>
              <a:t>New normal caused by age and immagration</a:t>
            </a:r>
            <a:endParaRPr/>
          </a:p>
        </p:txBody>
      </p:sp>
      <p:sp>
        <p:nvSpPr>
          <p:cNvPr id="234" name="Google Shape;23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 u="sng">
                <a:solidFill>
                  <a:schemeClr val="hlink"/>
                </a:solidFill>
                <a:hlinkClick r:id="rId3"/>
              </a:rPr>
              <a:t>Understanding America’s Labor Shortage | U.S. Chamber of Commerce</a:t>
            </a:r>
            <a:r>
              <a:rPr lang="en"/>
              <a:t> </a:t>
            </a:r>
            <a:endParaRPr/>
          </a:p>
          <a:p>
            <a:pPr marL="0" lvl="0" indent="0" algn="l" rtl="0">
              <a:lnSpc>
                <a:spcPct val="100000"/>
              </a:lnSpc>
              <a:spcBef>
                <a:spcPts val="0"/>
              </a:spcBef>
              <a:spcAft>
                <a:spcPts val="0"/>
              </a:spcAft>
              <a:buSzPts val="1400"/>
              <a:buNone/>
            </a:pPr>
            <a:r>
              <a:rPr lang="en"/>
              <a:t>Diving into the labor force participation rate by age group we see that 25-54 year olds hold the largest percentage of the participants as the are the . Looking at that age specifically, we see varying levels of participation post pandemic. While the older two age groups remained consistent or increased. This lower level of participation could be attributed to the large percentage of the population that the baby boomers hold. </a:t>
            </a:r>
            <a:endParaRPr/>
          </a:p>
          <a:p>
            <a:pPr marL="0" lvl="0" indent="0" algn="l" rtl="0">
              <a:lnSpc>
                <a:spcPct val="100000"/>
              </a:lnSpc>
              <a:spcBef>
                <a:spcPts val="0"/>
              </a:spcBef>
              <a:spcAft>
                <a:spcPts val="0"/>
              </a:spcAft>
              <a:buClr>
                <a:schemeClr val="dk1"/>
              </a:buClr>
              <a:buSzPts val="1400"/>
              <a:buFont typeface="Arial"/>
              <a:buNone/>
            </a:pPr>
            <a:r>
              <a:rPr lang="en">
                <a:solidFill>
                  <a:schemeClr val="dk1"/>
                </a:solidFill>
              </a:rPr>
              <a:t>Large generation facing retirement. 55-64 leave at 64, more jobs to fill than individuals that can fill. On contrary, when more individuals between the ages of 55-64 staying in their job past 65 the younger generation don’t have as many job opportunities or take longer to seek promotion and growth.</a:t>
            </a:r>
            <a:endParaRPr/>
          </a:p>
        </p:txBody>
      </p:sp>
      <p:sp>
        <p:nvSpPr>
          <p:cNvPr id="242" name="Google Shape;24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Private education and health services experienced the largest job growth this year. Strong increase formed mostly from health services which saw a 3.9% increase. The driving factor in this was home health care services (baby boomers increase the need for home healthcare services). Information and Manufacturing experiences job loss. Looking at Manufacturing, computer and electronic product manufacturing experienced the largest decrease for durable goods, while apparel experienced the largest decrease for nondurable goods.</a:t>
            </a:r>
            <a:endParaRPr/>
          </a:p>
        </p:txBody>
      </p:sp>
      <p:sp>
        <p:nvSpPr>
          <p:cNvPr id="250" name="Google Shape;25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Wages and Benefit growth has slowed in 2024 after peaking in 2022</a:t>
            </a:r>
            <a:endParaRPr/>
          </a:p>
        </p:txBody>
      </p:sp>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Overtime there has been a small benefit to switch jobs. 2022 there was a large wage incentive to switch jobs compared to staying. Entering into 2025 we see that this incentive is gone as wage growth is nearly identical for job stayers and switchers.</a:t>
            </a:r>
            <a:endParaRPr/>
          </a:p>
        </p:txBody>
      </p:sp>
      <p:sp>
        <p:nvSpPr>
          <p:cNvPr id="266" name="Google Shape;26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81F859F5-6278-999F-9820-D8091C1D66E9}"/>
            </a:ext>
          </a:extLst>
        </p:cNvPr>
        <p:cNvGrpSpPr/>
        <p:nvPr/>
      </p:nvGrpSpPr>
      <p:grpSpPr>
        <a:xfrm>
          <a:off x="0" y="0"/>
          <a:ext cx="0" cy="0"/>
          <a:chOff x="0" y="0"/>
          <a:chExt cx="0" cy="0"/>
        </a:xfrm>
      </p:grpSpPr>
      <p:sp>
        <p:nvSpPr>
          <p:cNvPr id="73" name="Google Shape;73;p2:notes">
            <a:extLst>
              <a:ext uri="{FF2B5EF4-FFF2-40B4-BE49-F238E27FC236}">
                <a16:creationId xmlns:a16="http://schemas.microsoft.com/office/drawing/2014/main" id="{9C53ADBA-32D7-49C4-D266-C8B99F6E75A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a:extLst>
              <a:ext uri="{FF2B5EF4-FFF2-40B4-BE49-F238E27FC236}">
                <a16:creationId xmlns:a16="http://schemas.microsoft.com/office/drawing/2014/main" id="{7B60209C-C4F3-4B57-20D5-5C544D806AB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0966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4795CEFD-9B4E-E950-57EC-851A1DC5C04E}"/>
            </a:ext>
          </a:extLst>
        </p:cNvPr>
        <p:cNvGrpSpPr/>
        <p:nvPr/>
      </p:nvGrpSpPr>
      <p:grpSpPr>
        <a:xfrm>
          <a:off x="0" y="0"/>
          <a:ext cx="0" cy="0"/>
          <a:chOff x="0" y="0"/>
          <a:chExt cx="0" cy="0"/>
        </a:xfrm>
      </p:grpSpPr>
      <p:sp>
        <p:nvSpPr>
          <p:cNvPr id="73" name="Google Shape;73;p2:notes">
            <a:extLst>
              <a:ext uri="{FF2B5EF4-FFF2-40B4-BE49-F238E27FC236}">
                <a16:creationId xmlns:a16="http://schemas.microsoft.com/office/drawing/2014/main" id="{351DFD7C-89AE-C7CE-284B-8D21CFD36FF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a:extLst>
              <a:ext uri="{FF2B5EF4-FFF2-40B4-BE49-F238E27FC236}">
                <a16:creationId xmlns:a16="http://schemas.microsoft.com/office/drawing/2014/main" id="{89AAFF10-9834-2398-C0B4-9D5F77D172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5212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9FD5C9D7-B3EC-AB73-DE53-9B71F4A99CAA}"/>
            </a:ext>
          </a:extLst>
        </p:cNvPr>
        <p:cNvGrpSpPr/>
        <p:nvPr/>
      </p:nvGrpSpPr>
      <p:grpSpPr>
        <a:xfrm>
          <a:off x="0" y="0"/>
          <a:ext cx="0" cy="0"/>
          <a:chOff x="0" y="0"/>
          <a:chExt cx="0" cy="0"/>
        </a:xfrm>
      </p:grpSpPr>
      <p:sp>
        <p:nvSpPr>
          <p:cNvPr id="73" name="Google Shape;73;p2:notes">
            <a:extLst>
              <a:ext uri="{FF2B5EF4-FFF2-40B4-BE49-F238E27FC236}">
                <a16:creationId xmlns:a16="http://schemas.microsoft.com/office/drawing/2014/main" id="{B4B065FB-EC3B-E835-39C8-953E4D74731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a:extLst>
              <a:ext uri="{FF2B5EF4-FFF2-40B4-BE49-F238E27FC236}">
                <a16:creationId xmlns:a16="http://schemas.microsoft.com/office/drawing/2014/main" id="{52124893-63E3-9124-45B6-FCF36D77F28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1694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Open Sans Light"/>
              <a:ea typeface="Open Sans Light"/>
              <a:cs typeface="Open Sans Light"/>
              <a:sym typeface="Open Sans Light"/>
            </a:endParaRPr>
          </a:p>
        </p:txBody>
      </p:sp>
      <p:sp>
        <p:nvSpPr>
          <p:cNvPr id="349" name="Google Shape;349;p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Open Sans Light"/>
                <a:ea typeface="Open Sans Light"/>
                <a:cs typeface="Open Sans Light"/>
                <a:sym typeface="Open Sans Light"/>
              </a:rPr>
              <a:t>32</a:t>
            </a:fld>
            <a:endParaRPr sz="1400" b="0" i="0" u="none" strike="noStrike" cap="none">
              <a:solidFill>
                <a:srgbClr val="000000"/>
              </a:solidFill>
              <a:latin typeface="Open Sans Light"/>
              <a:ea typeface="Open Sans Light"/>
              <a:cs typeface="Open Sans Light"/>
              <a:sym typeface="Open Sans Ligh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Open Sans Light"/>
              <a:ea typeface="Open Sans Light"/>
              <a:cs typeface="Open Sans Light"/>
              <a:sym typeface="Open Sans Light"/>
            </a:endParaRPr>
          </a:p>
        </p:txBody>
      </p:sp>
      <p:sp>
        <p:nvSpPr>
          <p:cNvPr id="363" name="Google Shape;363;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Open Sans Light"/>
                <a:ea typeface="Open Sans Light"/>
                <a:cs typeface="Open Sans Light"/>
                <a:sym typeface="Open Sans Light"/>
              </a:rPr>
              <a:t>33</a:t>
            </a:fld>
            <a:endParaRPr sz="1400" b="0" i="0" u="none" strike="noStrike" cap="none">
              <a:solidFill>
                <a:srgbClr val="000000"/>
              </a:solidFill>
              <a:latin typeface="Open Sans Light"/>
              <a:ea typeface="Open Sans Light"/>
              <a:cs typeface="Open Sans Light"/>
              <a:sym typeface="Open Sans Ligh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Open Sans Light"/>
              <a:ea typeface="Open Sans Light"/>
              <a:cs typeface="Open Sans Light"/>
              <a:sym typeface="Open Sans Light"/>
            </a:endParaRPr>
          </a:p>
        </p:txBody>
      </p:sp>
      <p:sp>
        <p:nvSpPr>
          <p:cNvPr id="377" name="Google Shape;377;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Open Sans Light"/>
                <a:ea typeface="Open Sans Light"/>
                <a:cs typeface="Open Sans Light"/>
                <a:sym typeface="Open Sans Light"/>
              </a:rPr>
              <a:t>34</a:t>
            </a:fld>
            <a:endParaRPr sz="1400" b="0" i="0" u="none" strike="noStrike" cap="none">
              <a:solidFill>
                <a:srgbClr val="000000"/>
              </a:solidFill>
              <a:latin typeface="Open Sans Light"/>
              <a:ea typeface="Open Sans Light"/>
              <a:cs typeface="Open Sans Light"/>
              <a:sym typeface="Open Sans Ligh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Open Sans Light"/>
              <a:ea typeface="Open Sans Light"/>
              <a:cs typeface="Open Sans Light"/>
              <a:sym typeface="Open Sans Light"/>
            </a:endParaRPr>
          </a:p>
        </p:txBody>
      </p:sp>
      <p:sp>
        <p:nvSpPr>
          <p:cNvPr id="391" name="Google Shape;391;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Open Sans Light"/>
                <a:ea typeface="Open Sans Light"/>
                <a:cs typeface="Open Sans Light"/>
                <a:sym typeface="Open Sans Light"/>
              </a:rPr>
              <a:t>35</a:t>
            </a:fld>
            <a:endParaRPr sz="1400" b="0" i="0" u="none" strike="noStrike" cap="none">
              <a:solidFill>
                <a:srgbClr val="000000"/>
              </a:solidFill>
              <a:latin typeface="Open Sans Light"/>
              <a:ea typeface="Open Sans Light"/>
              <a:cs typeface="Open Sans Light"/>
              <a:sym typeface="Open Sans Ligh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Open Sans Light"/>
              <a:ea typeface="Open Sans Light"/>
              <a:cs typeface="Open Sans Light"/>
              <a:sym typeface="Open Sans Light"/>
            </a:endParaRPr>
          </a:p>
        </p:txBody>
      </p:sp>
      <p:sp>
        <p:nvSpPr>
          <p:cNvPr id="404" name="Google Shape;404;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Open Sans Light"/>
                <a:ea typeface="Open Sans Light"/>
                <a:cs typeface="Open Sans Light"/>
                <a:sym typeface="Open Sans Light"/>
              </a:rPr>
              <a:t>36</a:t>
            </a:fld>
            <a:endParaRPr sz="1400" b="0" i="0" u="none" strike="noStrike" cap="none">
              <a:solidFill>
                <a:srgbClr val="000000"/>
              </a:solidFill>
              <a:latin typeface="Open Sans Light"/>
              <a:ea typeface="Open Sans Light"/>
              <a:cs typeface="Open Sans Light"/>
              <a:sym typeface="Open Sans Ligh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Open Sans Light"/>
              <a:ea typeface="Open Sans Light"/>
              <a:cs typeface="Open Sans Light"/>
              <a:sym typeface="Open Sans Light"/>
            </a:endParaRPr>
          </a:p>
        </p:txBody>
      </p:sp>
      <p:sp>
        <p:nvSpPr>
          <p:cNvPr id="419" name="Google Shape;419;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Open Sans Light"/>
                <a:ea typeface="Open Sans Light"/>
                <a:cs typeface="Open Sans Light"/>
                <a:sym typeface="Open Sans Light"/>
              </a:rPr>
              <a:t>37</a:t>
            </a:fld>
            <a:endParaRPr sz="1400" b="0" i="0" u="none" strike="noStrike" cap="none">
              <a:solidFill>
                <a:srgbClr val="000000"/>
              </a:solidFill>
              <a:latin typeface="Open Sans Light"/>
              <a:ea typeface="Open Sans Light"/>
              <a:cs typeface="Open Sans Light"/>
              <a:sym typeface="Open Sans Ligh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33" name="Google Shape;43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Open Sans Light"/>
              <a:ea typeface="Open Sans Light"/>
              <a:cs typeface="Open Sans Light"/>
              <a:sym typeface="Open Sans Light"/>
            </a:endParaRPr>
          </a:p>
        </p:txBody>
      </p:sp>
      <p:sp>
        <p:nvSpPr>
          <p:cNvPr id="442" name="Google Shape;442;p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Open Sans Light"/>
                <a:ea typeface="Open Sans Light"/>
                <a:cs typeface="Open Sans Light"/>
                <a:sym typeface="Open Sans Light"/>
              </a:rPr>
              <a:t>39</a:t>
            </a:fld>
            <a:endParaRPr sz="1400" b="0" i="0" u="none" strike="noStrike" cap="none">
              <a:solidFill>
                <a:srgbClr val="000000"/>
              </a:solidFill>
              <a:latin typeface="Open Sans Light"/>
              <a:ea typeface="Open Sans Light"/>
              <a:cs typeface="Open Sans Light"/>
              <a:sym typeface="Open Sans 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-Real GDP has increased throughout 2024 at 3.1% in quarter 3. This strong increase is mainly due to consumer spending and investments </a:t>
            </a:r>
            <a:endParaRPr/>
          </a:p>
          <a:p>
            <a:pPr marL="0" lvl="0" indent="0" algn="l" rtl="0">
              <a:lnSpc>
                <a:spcPct val="100000"/>
              </a:lnSpc>
              <a:spcBef>
                <a:spcPts val="0"/>
              </a:spcBef>
              <a:spcAft>
                <a:spcPts val="0"/>
              </a:spcAft>
              <a:buSzPts val="1400"/>
              <a:buNone/>
            </a:pPr>
            <a:r>
              <a:rPr lang="en" u="sng">
                <a:solidFill>
                  <a:schemeClr val="hlink"/>
                </a:solidFill>
                <a:hlinkClick r:id="rId3"/>
              </a:rPr>
              <a:t>Gdp3q24-3rd.xlsx</a:t>
            </a:r>
            <a:endParaRPr u="sng">
              <a:solidFill>
                <a:schemeClr val="hlink"/>
              </a:solidFill>
            </a:endParaRPr>
          </a:p>
          <a:p>
            <a:pPr marL="0" lvl="0" indent="0" algn="l" rtl="0">
              <a:lnSpc>
                <a:spcPct val="100000"/>
              </a:lnSpc>
              <a:spcBef>
                <a:spcPts val="0"/>
              </a:spcBef>
              <a:spcAft>
                <a:spcPts val="0"/>
              </a:spcAft>
              <a:buSzPts val="1400"/>
              <a:buNone/>
            </a:pPr>
            <a:endParaRPr u="sng">
              <a:solidFill>
                <a:schemeClr val="hlink"/>
              </a:solidFill>
            </a:endParaRPr>
          </a:p>
          <a:p>
            <a:pPr marL="0" lvl="0" indent="0" algn="l" rtl="0">
              <a:lnSpc>
                <a:spcPct val="100000"/>
              </a:lnSpc>
              <a:spcBef>
                <a:spcPts val="0"/>
              </a:spcBef>
              <a:spcAft>
                <a:spcPts val="0"/>
              </a:spcAft>
              <a:buSzPts val="1400"/>
              <a:buNone/>
            </a:pPr>
            <a:r>
              <a:rPr lang="en" u="sng">
                <a:solidFill>
                  <a:schemeClr val="hlink"/>
                </a:solidFill>
              </a:rPr>
              <a:t>Big headwind: continued high interest rate environment</a:t>
            </a:r>
            <a:endParaRPr/>
          </a:p>
          <a:p>
            <a:pPr marL="0" lvl="0" indent="0" algn="l" rtl="0">
              <a:lnSpc>
                <a:spcPct val="100000"/>
              </a:lnSpc>
              <a:spcBef>
                <a:spcPts val="0"/>
              </a:spcBef>
              <a:spcAft>
                <a:spcPts val="0"/>
              </a:spcAft>
              <a:buSzPts val="1400"/>
              <a:buNone/>
            </a:pPr>
            <a:endParaRPr u="sng">
              <a:solidFill>
                <a:schemeClr val="hlink"/>
              </a:solidFill>
            </a:endParaRPr>
          </a:p>
          <a:p>
            <a:pPr marL="0" lvl="0" indent="0" algn="l" rtl="0">
              <a:lnSpc>
                <a:spcPct val="100000"/>
              </a:lnSpc>
              <a:spcBef>
                <a:spcPts val="0"/>
              </a:spcBef>
              <a:spcAft>
                <a:spcPts val="0"/>
              </a:spcAft>
              <a:buSzPts val="1400"/>
              <a:buNone/>
            </a:pPr>
            <a:r>
              <a:rPr lang="en" u="sng">
                <a:solidFill>
                  <a:schemeClr val="hlink"/>
                </a:solidFill>
              </a:rPr>
              <a:t>2022 average 2.5%, 2023 average 2.9%, expected 2.8% growth</a:t>
            </a: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Open Sans Light"/>
              <a:ea typeface="Open Sans Light"/>
              <a:cs typeface="Open Sans Light"/>
              <a:sym typeface="Open Sans Light"/>
            </a:endParaRPr>
          </a:p>
        </p:txBody>
      </p:sp>
      <p:sp>
        <p:nvSpPr>
          <p:cNvPr id="455" name="Google Shape;455;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Open Sans Light"/>
                <a:ea typeface="Open Sans Light"/>
                <a:cs typeface="Open Sans Light"/>
                <a:sym typeface="Open Sans Light"/>
              </a:rPr>
              <a:t>40</a:t>
            </a:fld>
            <a:endParaRPr sz="1400" b="0" i="0" u="none" strike="noStrike" cap="none">
              <a:solidFill>
                <a:srgbClr val="000000"/>
              </a:solidFill>
              <a:latin typeface="Open Sans Light"/>
              <a:ea typeface="Open Sans Light"/>
              <a:cs typeface="Open Sans Light"/>
              <a:sym typeface="Open Sans Light"/>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I used listing prices here because they are comparable between the desired regions, this just means the asking price instead of the eventual buying price and isn’t all that directionally different for the nationwide data</a:t>
            </a:r>
            <a:endParaRPr/>
          </a:p>
        </p:txBody>
      </p:sp>
      <p:sp>
        <p:nvSpPr>
          <p:cNvPr id="467" name="Google Shape;46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If five years is too long I can change the comparison quarter/year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Find time frame of recent years, compare this map to a couple of years and how it changed over time. Compare coast has been growing over years, after hurricanes and wildfires hit that is when you see the midwest become larger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Percentage change will be much smaller in cali compared to wisconsin. Really affordable compared to other parts of the wisconsin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Potential add in gif- marc will at the end</a:t>
            </a:r>
            <a:endParaRPr/>
          </a:p>
        </p:txBody>
      </p:sp>
      <p:sp>
        <p:nvSpPr>
          <p:cNvPr id="476" name="Google Shape;47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If five years is too long I can change the comparison quarter/year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Find time frame of recent years, compare this map to a couple of years and how it changed over time. Compare coast has been growing over years, after hurricanes and wildfires hit that is when you see the midwest become larger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Percentage change will be much smaller in cali compared to wisconsin. Really affordable compared to other parts of the wisconsin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Potential add in gif- marc will at the end</a:t>
            </a:r>
            <a:endParaRPr/>
          </a:p>
        </p:txBody>
      </p:sp>
      <p:sp>
        <p:nvSpPr>
          <p:cNvPr id="484" name="Google Shape;48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48A0E3E2-0729-A8F6-86F6-2A48E82AF572}"/>
            </a:ext>
          </a:extLst>
        </p:cNvPr>
        <p:cNvGrpSpPr/>
        <p:nvPr/>
      </p:nvGrpSpPr>
      <p:grpSpPr>
        <a:xfrm>
          <a:off x="0" y="0"/>
          <a:ext cx="0" cy="0"/>
          <a:chOff x="0" y="0"/>
          <a:chExt cx="0" cy="0"/>
        </a:xfrm>
      </p:grpSpPr>
      <p:sp>
        <p:nvSpPr>
          <p:cNvPr id="73" name="Google Shape;73;p2:notes">
            <a:extLst>
              <a:ext uri="{FF2B5EF4-FFF2-40B4-BE49-F238E27FC236}">
                <a16:creationId xmlns:a16="http://schemas.microsoft.com/office/drawing/2014/main" id="{84037913-33AD-5764-B787-6D58AED8CF1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a:extLst>
              <a:ext uri="{FF2B5EF4-FFF2-40B4-BE49-F238E27FC236}">
                <a16:creationId xmlns:a16="http://schemas.microsoft.com/office/drawing/2014/main" id="{CDD6DF03-C3A0-9681-813F-74026536ACA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98876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E9D2C-3D49-7F0E-B395-3336829B1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63344-8BBA-608B-BAD0-532F80BF295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1B17268-041C-37BA-63A5-235DDE5F11B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72255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E2377-5D73-D313-00B4-A7F11FA9D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E5C0D-3EDF-E0B9-61D4-39918BAB073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DC3254E-C0FE-D605-5F79-B1933BA2898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37206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1C8C2-2D94-C63A-D110-729C7423A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3E81B-B963-3272-CA68-83FDAEA4167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25304DB-2C00-99F4-E91B-414E56331C9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81386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1501D-442F-0C5E-0DE6-3698D5AB6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BA92A-140E-FB88-045F-A6E1BECCB3E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1B2E5C-0D63-53AE-8227-95FF0C15C38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65924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8AD6D-58B1-0165-1A7E-5148E73199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3B2A32-105E-97A2-29AF-98233D587AE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9477C42-6ECE-DB62-C2B3-3529F18CB09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812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-Consumption saw the largest increase throughout the year at 3.7 in Q3</a:t>
            </a:r>
            <a:endParaRPr/>
          </a:p>
          <a:p>
            <a:pPr marL="0" lvl="0" indent="0" algn="l" rtl="0">
              <a:lnSpc>
                <a:spcPct val="100000"/>
              </a:lnSpc>
              <a:spcBef>
                <a:spcPts val="0"/>
              </a:spcBef>
              <a:spcAft>
                <a:spcPts val="0"/>
              </a:spcAft>
              <a:buSzPts val="1400"/>
              <a:buNone/>
            </a:pPr>
            <a:r>
              <a:rPr lang="en"/>
              <a:t>-Investments saw a decrease relative to the previous period at .8</a:t>
            </a:r>
            <a:endParaRPr/>
          </a:p>
          <a:p>
            <a:pPr marL="0" lvl="0" indent="0" algn="l" rtl="0">
              <a:lnSpc>
                <a:spcPct val="100000"/>
              </a:lnSpc>
              <a:spcBef>
                <a:spcPts val="0"/>
              </a:spcBef>
              <a:spcAft>
                <a:spcPts val="0"/>
              </a:spcAft>
              <a:buSzPts val="1400"/>
              <a:buNone/>
            </a:pPr>
            <a:r>
              <a:rPr lang="en"/>
              <a:t>-Government saw an increase at 5.1. This was mainly due to the increase in national defense spending which was 13.9</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 sz="1100">
                <a:latin typeface="Open Sans Light"/>
                <a:ea typeface="Open Sans Light"/>
                <a:cs typeface="Open Sans Light"/>
                <a:sym typeface="Open Sans Light"/>
              </a:rPr>
              <a:t>Comments from October presentation – referencing Q2</a:t>
            </a:r>
            <a:endParaRPr/>
          </a:p>
          <a:p>
            <a:pPr marL="0" lvl="0" indent="0" algn="l" rtl="0">
              <a:lnSpc>
                <a:spcPct val="100000"/>
              </a:lnSpc>
              <a:spcBef>
                <a:spcPts val="0"/>
              </a:spcBef>
              <a:spcAft>
                <a:spcPts val="0"/>
              </a:spcAft>
              <a:buClr>
                <a:schemeClr val="dk1"/>
              </a:buClr>
              <a:buSzPts val="1100"/>
              <a:buFont typeface="Arial"/>
              <a:buNone/>
            </a:pPr>
            <a:r>
              <a:rPr lang="en" sz="1100">
                <a:latin typeface="Open Sans Light"/>
                <a:ea typeface="Open Sans Light"/>
                <a:cs typeface="Open Sans Light"/>
                <a:sym typeface="Open Sans Light"/>
              </a:rPr>
              <a:t>When we break out Real GDP into its contribution components, we see the main contributors to the increase in Real GDP are consumption and investments. Consumption has been a substantial contributor to GDP since Q2 of 2022 and saw a large spike in the beginning of 2023. Consumption has been pretty steady in terms of its contribution to GDP in the past year. </a:t>
            </a:r>
            <a:endParaRPr/>
          </a:p>
          <a:p>
            <a:pPr marL="0" lvl="0" indent="0" algn="l" rtl="0">
              <a:lnSpc>
                <a:spcPct val="100000"/>
              </a:lnSpc>
              <a:spcBef>
                <a:spcPts val="0"/>
              </a:spcBef>
              <a:spcAft>
                <a:spcPts val="0"/>
              </a:spcAft>
              <a:buClr>
                <a:schemeClr val="dk1"/>
              </a:buClr>
              <a:buSzPts val="1100"/>
              <a:buFont typeface="Arial"/>
              <a:buNone/>
            </a:pPr>
            <a:r>
              <a:rPr lang="en" sz="1100">
                <a:latin typeface="Open Sans Light"/>
                <a:ea typeface="Open Sans Light"/>
                <a:cs typeface="Open Sans Light"/>
                <a:sym typeface="Open Sans Light"/>
              </a:rPr>
              <a:t>The investment side of GDP seemed to spike this quarter in comparison to the previous, this is because there was a build up in inventory investments, meaning we saw lots of production overall this quarter, and a surplus of supply.</a:t>
            </a:r>
            <a:endParaRPr/>
          </a:p>
          <a:p>
            <a:pPr marL="0" lvl="0" indent="0" algn="l" rtl="0">
              <a:lnSpc>
                <a:spcPct val="100000"/>
              </a:lnSpc>
              <a:spcBef>
                <a:spcPts val="0"/>
              </a:spcBef>
              <a:spcAft>
                <a:spcPts val="0"/>
              </a:spcAft>
              <a:buClr>
                <a:schemeClr val="dk1"/>
              </a:buClr>
              <a:buSzPts val="1100"/>
              <a:buFont typeface="Arial"/>
              <a:buNone/>
            </a:pPr>
            <a:r>
              <a:rPr lang="en" sz="1100">
                <a:latin typeface="Open Sans Light"/>
                <a:ea typeface="Open Sans Light"/>
                <a:cs typeface="Open Sans Light"/>
                <a:sym typeface="Open Sans Light"/>
              </a:rPr>
              <a:t>Consumption and investment together helped contribute to the 3% increase in GDP. Continuing gains in consumer spending is driven by a growing income, relatively. </a:t>
            </a:r>
            <a:endParaRPr>
              <a:latin typeface="Open Sans Light"/>
              <a:ea typeface="Open Sans Light"/>
              <a:cs typeface="Open Sans Light"/>
              <a:sym typeface="Open Sans Light"/>
            </a:endParaRPr>
          </a:p>
          <a:p>
            <a:pPr marL="0" lvl="0" indent="0" algn="l" rtl="0">
              <a:lnSpc>
                <a:spcPct val="100000"/>
              </a:lnSpc>
              <a:spcBef>
                <a:spcPts val="0"/>
              </a:spcBef>
              <a:spcAft>
                <a:spcPts val="0"/>
              </a:spcAft>
              <a:buSzPts val="1400"/>
              <a:buNone/>
            </a:pPr>
            <a:endParaRPr/>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40C3B-DB26-41C0-BEF4-F5D98ED09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CDE1F-BC3C-65A3-BC89-8ED8D038612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249ED6D-BC0D-E26E-B19E-582543C5606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22471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6B80E806-8701-38F5-123C-F52CE16CE143}"/>
            </a:ext>
          </a:extLst>
        </p:cNvPr>
        <p:cNvGrpSpPr/>
        <p:nvPr/>
      </p:nvGrpSpPr>
      <p:grpSpPr>
        <a:xfrm>
          <a:off x="0" y="0"/>
          <a:ext cx="0" cy="0"/>
          <a:chOff x="0" y="0"/>
          <a:chExt cx="0" cy="0"/>
        </a:xfrm>
      </p:grpSpPr>
      <p:sp>
        <p:nvSpPr>
          <p:cNvPr id="73" name="Google Shape;73;p2:notes">
            <a:extLst>
              <a:ext uri="{FF2B5EF4-FFF2-40B4-BE49-F238E27FC236}">
                <a16:creationId xmlns:a16="http://schemas.microsoft.com/office/drawing/2014/main" id="{6519832A-1ED0-BB61-4C45-B8D8F750793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a:extLst>
              <a:ext uri="{FF2B5EF4-FFF2-40B4-BE49-F238E27FC236}">
                <a16:creationId xmlns:a16="http://schemas.microsoft.com/office/drawing/2014/main" id="{56660072-F64A-52D7-3E56-BF9CC2DE0D9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57031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F9F2E32F-656E-D50E-8515-4E6EEFDF9DF3}"/>
            </a:ext>
          </a:extLst>
        </p:cNvPr>
        <p:cNvGrpSpPr/>
        <p:nvPr/>
      </p:nvGrpSpPr>
      <p:grpSpPr>
        <a:xfrm>
          <a:off x="0" y="0"/>
          <a:ext cx="0" cy="0"/>
          <a:chOff x="0" y="0"/>
          <a:chExt cx="0" cy="0"/>
        </a:xfrm>
      </p:grpSpPr>
      <p:sp>
        <p:nvSpPr>
          <p:cNvPr id="73" name="Google Shape;73;p2:notes">
            <a:extLst>
              <a:ext uri="{FF2B5EF4-FFF2-40B4-BE49-F238E27FC236}">
                <a16:creationId xmlns:a16="http://schemas.microsoft.com/office/drawing/2014/main" id="{8A17037C-A9FC-C45D-FD08-0B188D91183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a:extLst>
              <a:ext uri="{FF2B5EF4-FFF2-40B4-BE49-F238E27FC236}">
                <a16:creationId xmlns:a16="http://schemas.microsoft.com/office/drawing/2014/main" id="{C05C2BD2-319F-3FA3-3E57-86556D5D6A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41935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BA523-3F0F-9737-C393-B9A8B0808D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9C6262-5293-3BB3-A756-755167815CE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2F1D14D-7136-B639-4434-11A19B8E9ED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11966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a:extLst>
            <a:ext uri="{FF2B5EF4-FFF2-40B4-BE49-F238E27FC236}">
              <a16:creationId xmlns:a16="http://schemas.microsoft.com/office/drawing/2014/main" id="{2189AB10-4AEA-935E-88C5-CCACAC0DDCE2}"/>
            </a:ext>
          </a:extLst>
        </p:cNvPr>
        <p:cNvGrpSpPr/>
        <p:nvPr/>
      </p:nvGrpSpPr>
      <p:grpSpPr>
        <a:xfrm>
          <a:off x="0" y="0"/>
          <a:ext cx="0" cy="0"/>
          <a:chOff x="0" y="0"/>
          <a:chExt cx="0" cy="0"/>
        </a:xfrm>
      </p:grpSpPr>
      <p:sp>
        <p:nvSpPr>
          <p:cNvPr id="421" name="Google Shape;421;g31cb03efdc9_1_166:notes">
            <a:extLst>
              <a:ext uri="{FF2B5EF4-FFF2-40B4-BE49-F238E27FC236}">
                <a16:creationId xmlns:a16="http://schemas.microsoft.com/office/drawing/2014/main" id="{DD83E01C-B7B1-AC87-3CE8-307A464A814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2020</a:t>
            </a:r>
            <a:r>
              <a:rPr lang="en">
                <a:solidFill>
                  <a:schemeClr val="dk1"/>
                </a:solidFill>
              </a:rPr>
              <a:t>: Both imports and exports dipped sharply during COVID-19, reflecting reduced global trade activity.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2021–2022</a:t>
            </a:r>
            <a:r>
              <a:rPr lang="en">
                <a:solidFill>
                  <a:schemeClr val="dk1"/>
                </a:solidFill>
              </a:rPr>
              <a:t>: A widening gap as imports rebounded faster than exports, likely due to lingering tariff effects and a stronger domestic recovery.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2023–2024</a:t>
            </a:r>
            <a:r>
              <a:rPr lang="en">
                <a:solidFill>
                  <a:schemeClr val="dk1"/>
                </a:solidFill>
              </a:rPr>
              <a:t>: A narrowing of the gap may indicate stabilizing trade policies and economic normalization.</a:t>
            </a:r>
            <a:endParaRPr>
              <a:solidFill>
                <a:schemeClr val="dk1"/>
              </a:solidFill>
            </a:endParaRPr>
          </a:p>
          <a:p>
            <a:pPr marL="0" lvl="0" indent="0" algn="l" rtl="0">
              <a:lnSpc>
                <a:spcPct val="100000"/>
              </a:lnSpc>
              <a:spcBef>
                <a:spcPts val="0"/>
              </a:spcBef>
              <a:spcAft>
                <a:spcPts val="0"/>
              </a:spcAft>
              <a:buSzPts val="1400"/>
              <a:buNone/>
            </a:pPr>
            <a:r>
              <a:rPr lang="en" b="1"/>
              <a:t>2025: </a:t>
            </a:r>
            <a:r>
              <a:rPr lang="en"/>
              <a:t>The trade gap could stabilize or narrow further if domestic production expands and tariff relaxations support balanced trade.</a:t>
            </a:r>
            <a:endParaRPr/>
          </a:p>
        </p:txBody>
      </p:sp>
      <p:sp>
        <p:nvSpPr>
          <p:cNvPr id="422" name="Google Shape;422;g31cb03efdc9_1_166:notes">
            <a:extLst>
              <a:ext uri="{FF2B5EF4-FFF2-40B4-BE49-F238E27FC236}">
                <a16:creationId xmlns:a16="http://schemas.microsoft.com/office/drawing/2014/main" id="{9C29F7DD-4D95-7B4F-BF4F-1D048AAE593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95003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99533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a:extLst>
            <a:ext uri="{FF2B5EF4-FFF2-40B4-BE49-F238E27FC236}">
              <a16:creationId xmlns:a16="http://schemas.microsoft.com/office/drawing/2014/main" id="{60450AC7-C80A-3B8C-4A67-28CCF3C0D154}"/>
            </a:ext>
          </a:extLst>
        </p:cNvPr>
        <p:cNvGrpSpPr/>
        <p:nvPr/>
      </p:nvGrpSpPr>
      <p:grpSpPr>
        <a:xfrm>
          <a:off x="0" y="0"/>
          <a:ext cx="0" cy="0"/>
          <a:chOff x="0" y="0"/>
          <a:chExt cx="0" cy="0"/>
        </a:xfrm>
      </p:grpSpPr>
      <p:sp>
        <p:nvSpPr>
          <p:cNvPr id="421" name="Google Shape;421;g31cb03efdc9_1_166:notes">
            <a:extLst>
              <a:ext uri="{FF2B5EF4-FFF2-40B4-BE49-F238E27FC236}">
                <a16:creationId xmlns:a16="http://schemas.microsoft.com/office/drawing/2014/main" id="{36D734A2-3667-E5D9-8867-6348B59A330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2020</a:t>
            </a:r>
            <a:r>
              <a:rPr lang="en">
                <a:solidFill>
                  <a:schemeClr val="dk1"/>
                </a:solidFill>
              </a:rPr>
              <a:t>: Both imports and exports dipped sharply during COVID-19, reflecting reduced global trade activity.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2021–2022</a:t>
            </a:r>
            <a:r>
              <a:rPr lang="en">
                <a:solidFill>
                  <a:schemeClr val="dk1"/>
                </a:solidFill>
              </a:rPr>
              <a:t>: A widening gap as imports rebounded faster than exports, likely due to lingering tariff effects and a stronger domestic recovery.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2023–2024</a:t>
            </a:r>
            <a:r>
              <a:rPr lang="en">
                <a:solidFill>
                  <a:schemeClr val="dk1"/>
                </a:solidFill>
              </a:rPr>
              <a:t>: A narrowing of the gap may indicate stabilizing trade policies and economic normalization.</a:t>
            </a:r>
            <a:endParaRPr>
              <a:solidFill>
                <a:schemeClr val="dk1"/>
              </a:solidFill>
            </a:endParaRPr>
          </a:p>
          <a:p>
            <a:pPr marL="0" lvl="0" indent="0" algn="l" rtl="0">
              <a:lnSpc>
                <a:spcPct val="100000"/>
              </a:lnSpc>
              <a:spcBef>
                <a:spcPts val="0"/>
              </a:spcBef>
              <a:spcAft>
                <a:spcPts val="0"/>
              </a:spcAft>
              <a:buSzPts val="1400"/>
              <a:buNone/>
            </a:pPr>
            <a:r>
              <a:rPr lang="en" b="1"/>
              <a:t>2025: </a:t>
            </a:r>
            <a:r>
              <a:rPr lang="en"/>
              <a:t>The trade gap could stabilize or narrow further if domestic production expands and tariff relaxations support balanced trade.</a:t>
            </a:r>
            <a:endParaRPr/>
          </a:p>
        </p:txBody>
      </p:sp>
      <p:sp>
        <p:nvSpPr>
          <p:cNvPr id="422" name="Google Shape;422;g31cb03efdc9_1_166:notes">
            <a:extLst>
              <a:ext uri="{FF2B5EF4-FFF2-40B4-BE49-F238E27FC236}">
                <a16:creationId xmlns:a16="http://schemas.microsoft.com/office/drawing/2014/main" id="{6AFCB443-F3A4-7740-D703-7A269B40DB8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96198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a:extLst>
            <a:ext uri="{FF2B5EF4-FFF2-40B4-BE49-F238E27FC236}">
              <a16:creationId xmlns:a16="http://schemas.microsoft.com/office/drawing/2014/main" id="{DF43D774-2CA4-14B8-0B5F-AC65C12D3C71}"/>
            </a:ext>
          </a:extLst>
        </p:cNvPr>
        <p:cNvGrpSpPr/>
        <p:nvPr/>
      </p:nvGrpSpPr>
      <p:grpSpPr>
        <a:xfrm>
          <a:off x="0" y="0"/>
          <a:ext cx="0" cy="0"/>
          <a:chOff x="0" y="0"/>
          <a:chExt cx="0" cy="0"/>
        </a:xfrm>
      </p:grpSpPr>
      <p:sp>
        <p:nvSpPr>
          <p:cNvPr id="421" name="Google Shape;421;g31cb03efdc9_1_166:notes">
            <a:extLst>
              <a:ext uri="{FF2B5EF4-FFF2-40B4-BE49-F238E27FC236}">
                <a16:creationId xmlns:a16="http://schemas.microsoft.com/office/drawing/2014/main" id="{9E9C6B93-8545-8F72-6C41-C0DBB4A0C5C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2020</a:t>
            </a:r>
            <a:r>
              <a:rPr lang="en">
                <a:solidFill>
                  <a:schemeClr val="dk1"/>
                </a:solidFill>
              </a:rPr>
              <a:t>: Both imports and exports dipped sharply during COVID-19, reflecting reduced global trade activity.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2021–2022</a:t>
            </a:r>
            <a:r>
              <a:rPr lang="en">
                <a:solidFill>
                  <a:schemeClr val="dk1"/>
                </a:solidFill>
              </a:rPr>
              <a:t>: A widening gap as imports rebounded faster than exports, likely due to lingering tariff effects and a stronger domestic recovery.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2023–2024</a:t>
            </a:r>
            <a:r>
              <a:rPr lang="en">
                <a:solidFill>
                  <a:schemeClr val="dk1"/>
                </a:solidFill>
              </a:rPr>
              <a:t>: A narrowing of the gap may indicate stabilizing trade policies and economic normalization.</a:t>
            </a:r>
            <a:endParaRPr>
              <a:solidFill>
                <a:schemeClr val="dk1"/>
              </a:solidFill>
            </a:endParaRPr>
          </a:p>
          <a:p>
            <a:pPr marL="0" lvl="0" indent="0" algn="l" rtl="0">
              <a:lnSpc>
                <a:spcPct val="100000"/>
              </a:lnSpc>
              <a:spcBef>
                <a:spcPts val="0"/>
              </a:spcBef>
              <a:spcAft>
                <a:spcPts val="0"/>
              </a:spcAft>
              <a:buSzPts val="1400"/>
              <a:buNone/>
            </a:pPr>
            <a:r>
              <a:rPr lang="en" b="1"/>
              <a:t>2025: </a:t>
            </a:r>
            <a:r>
              <a:rPr lang="en"/>
              <a:t>The trade gap could stabilize or narrow further if domestic production expands and tariff relaxations support balanced trade.</a:t>
            </a:r>
            <a:endParaRPr/>
          </a:p>
        </p:txBody>
      </p:sp>
      <p:sp>
        <p:nvSpPr>
          <p:cNvPr id="422" name="Google Shape;422;g31cb03efdc9_1_166:notes">
            <a:extLst>
              <a:ext uri="{FF2B5EF4-FFF2-40B4-BE49-F238E27FC236}">
                <a16:creationId xmlns:a16="http://schemas.microsoft.com/office/drawing/2014/main" id="{91E385F6-DD67-930F-E910-1984609785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3154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85A4E315-991C-4936-AD21-793623AD4CF8}"/>
            </a:ext>
          </a:extLst>
        </p:cNvPr>
        <p:cNvGrpSpPr/>
        <p:nvPr/>
      </p:nvGrpSpPr>
      <p:grpSpPr>
        <a:xfrm>
          <a:off x="0" y="0"/>
          <a:ext cx="0" cy="0"/>
          <a:chOff x="0" y="0"/>
          <a:chExt cx="0" cy="0"/>
        </a:xfrm>
      </p:grpSpPr>
      <p:sp>
        <p:nvSpPr>
          <p:cNvPr id="73" name="Google Shape;73;p2:notes">
            <a:extLst>
              <a:ext uri="{FF2B5EF4-FFF2-40B4-BE49-F238E27FC236}">
                <a16:creationId xmlns:a16="http://schemas.microsoft.com/office/drawing/2014/main" id="{EDA8531A-5112-8F02-E138-334E9BDE344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a:extLst>
              <a:ext uri="{FF2B5EF4-FFF2-40B4-BE49-F238E27FC236}">
                <a16:creationId xmlns:a16="http://schemas.microsoft.com/office/drawing/2014/main" id="{06B5F52E-A8E7-4447-7A94-BEF9796416A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19089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1cb03efdc9_1_1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2020</a:t>
            </a:r>
            <a:r>
              <a:rPr lang="en">
                <a:solidFill>
                  <a:schemeClr val="dk1"/>
                </a:solidFill>
              </a:rPr>
              <a:t>: Both imports and exports dipped sharply during COVID-19, reflecting reduced global trade activity.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2021–2022</a:t>
            </a:r>
            <a:r>
              <a:rPr lang="en">
                <a:solidFill>
                  <a:schemeClr val="dk1"/>
                </a:solidFill>
              </a:rPr>
              <a:t>: A widening gap as imports rebounded faster than exports, likely due to lingering tariff effects and a stronger domestic recovery.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2023–2024</a:t>
            </a:r>
            <a:r>
              <a:rPr lang="en">
                <a:solidFill>
                  <a:schemeClr val="dk1"/>
                </a:solidFill>
              </a:rPr>
              <a:t>: A narrowing of the gap may indicate stabilizing trade policies and economic normalization.</a:t>
            </a:r>
            <a:endParaRPr>
              <a:solidFill>
                <a:schemeClr val="dk1"/>
              </a:solidFill>
            </a:endParaRPr>
          </a:p>
          <a:p>
            <a:pPr marL="0" lvl="0" indent="0" algn="l" rtl="0">
              <a:lnSpc>
                <a:spcPct val="100000"/>
              </a:lnSpc>
              <a:spcBef>
                <a:spcPts val="0"/>
              </a:spcBef>
              <a:spcAft>
                <a:spcPts val="0"/>
              </a:spcAft>
              <a:buSzPts val="1400"/>
              <a:buNone/>
            </a:pPr>
            <a:r>
              <a:rPr lang="en" b="1"/>
              <a:t>2025: </a:t>
            </a:r>
            <a:r>
              <a:rPr lang="en"/>
              <a:t>The trade gap could stabilize or narrow further if domestic production expands and tariff relaxations support balanced trade.</a:t>
            </a:r>
            <a:endParaRPr/>
          </a:p>
        </p:txBody>
      </p:sp>
      <p:sp>
        <p:nvSpPr>
          <p:cNvPr id="422" name="Google Shape;422;g31cb03efdc9_1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solidFill>
                  <a:schemeClr val="dk1"/>
                </a:solidFill>
              </a:rPr>
              <a:t>-Services increased throughout the year showing that healthcare held its highest increased at .79</a:t>
            </a:r>
            <a:endParaRPr>
              <a:solidFill>
                <a:schemeClr val="dk1"/>
              </a:solidFill>
            </a:endParaRPr>
          </a:p>
          <a:p>
            <a:pPr marL="0" lvl="0" indent="0" algn="l" rtl="0">
              <a:lnSpc>
                <a:spcPct val="100000"/>
              </a:lnSpc>
              <a:spcBef>
                <a:spcPts val="0"/>
              </a:spcBef>
              <a:spcAft>
                <a:spcPts val="0"/>
              </a:spcAft>
              <a:buSzPts val="1400"/>
              <a:buNone/>
            </a:pPr>
            <a:r>
              <a:rPr lang="en">
                <a:solidFill>
                  <a:schemeClr val="dk1"/>
                </a:solidFill>
              </a:rPr>
              <a:t>-Nondurable saw a strong increase in Q3 led by prescription drugs along. Durables increased in the motor vehicle and furniture sectors. An increase in durable spending signals an increase in consumer confidence.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100">
                <a:latin typeface="Open Sans Light"/>
                <a:ea typeface="Open Sans Light"/>
                <a:cs typeface="Open Sans Light"/>
                <a:sym typeface="Open Sans Light"/>
              </a:rPr>
              <a:t>To further break down Real GDP, to see where this increase is coming from, in regards to consumption, the three main categories are durable goods, nondurable goods, and services. </a:t>
            </a:r>
            <a:endParaRPr/>
          </a:p>
          <a:p>
            <a:pPr marL="0" lvl="0" indent="0" algn="l" rtl="0">
              <a:lnSpc>
                <a:spcPct val="100000"/>
              </a:lnSpc>
              <a:spcBef>
                <a:spcPts val="0"/>
              </a:spcBef>
              <a:spcAft>
                <a:spcPts val="0"/>
              </a:spcAft>
              <a:buClr>
                <a:schemeClr val="dk1"/>
              </a:buClr>
              <a:buSzPts val="1100"/>
              <a:buFont typeface="Arial"/>
              <a:buNone/>
            </a:pPr>
            <a:r>
              <a:rPr lang="en" sz="1100">
                <a:latin typeface="Open Sans Light"/>
                <a:ea typeface="Open Sans Light"/>
                <a:cs typeface="Open Sans Light"/>
                <a:sym typeface="Open Sans Light"/>
              </a:rPr>
              <a:t>Durable goods are those that are typically kept for a period of time, such as furniture, appliances, and cars. Non durable goods are those that are more fastly consumed, such as food, groceries, and clothing. </a:t>
            </a:r>
            <a:endParaRPr/>
          </a:p>
          <a:p>
            <a:pPr marL="0" lvl="0" indent="0" algn="l" rtl="0">
              <a:lnSpc>
                <a:spcPct val="100000"/>
              </a:lnSpc>
              <a:spcBef>
                <a:spcPts val="0"/>
              </a:spcBef>
              <a:spcAft>
                <a:spcPts val="0"/>
              </a:spcAft>
              <a:buClr>
                <a:schemeClr val="dk1"/>
              </a:buClr>
              <a:buSzPts val="1100"/>
              <a:buFont typeface="Arial"/>
              <a:buNone/>
            </a:pPr>
            <a:r>
              <a:rPr lang="en" sz="1100">
                <a:latin typeface="Open Sans Light"/>
                <a:ea typeface="Open Sans Light"/>
                <a:cs typeface="Open Sans Light"/>
                <a:sym typeface="Open Sans Light"/>
              </a:rPr>
              <a:t>We are seeing an uptick in the consumption of durable goods, which is the opposite as we saw in 2022. We can see in the graph that durable goods contributed negatively, or not at all to consumption during this time. durable goods spendign was so low in 2022 because spendign spiked in 2020/2021 as we could not go out and spend on services. This is why we saw no durable goods spending in 2022, as durable goods last a few years. now, it makes sense this component has increased, as we are replacing these goods</a:t>
            </a:r>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a:extLst>
            <a:ext uri="{FF2B5EF4-FFF2-40B4-BE49-F238E27FC236}">
              <a16:creationId xmlns:a16="http://schemas.microsoft.com/office/drawing/2014/main" id="{0CDFFCE3-E9E7-4861-5982-5A6B88059CE7}"/>
            </a:ext>
          </a:extLst>
        </p:cNvPr>
        <p:cNvGrpSpPr/>
        <p:nvPr/>
      </p:nvGrpSpPr>
      <p:grpSpPr>
        <a:xfrm>
          <a:off x="0" y="0"/>
          <a:ext cx="0" cy="0"/>
          <a:chOff x="0" y="0"/>
          <a:chExt cx="0" cy="0"/>
        </a:xfrm>
      </p:grpSpPr>
      <p:sp>
        <p:nvSpPr>
          <p:cNvPr id="421" name="Google Shape;421;g31cb03efdc9_1_166:notes">
            <a:extLst>
              <a:ext uri="{FF2B5EF4-FFF2-40B4-BE49-F238E27FC236}">
                <a16:creationId xmlns:a16="http://schemas.microsoft.com/office/drawing/2014/main" id="{4F3C2A34-4D30-F72B-D909-38035855FCE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2020</a:t>
            </a:r>
            <a:r>
              <a:rPr lang="en">
                <a:solidFill>
                  <a:schemeClr val="dk1"/>
                </a:solidFill>
              </a:rPr>
              <a:t>: Both imports and exports dipped sharply during COVID-19, reflecting reduced global trade activity.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2021–2022</a:t>
            </a:r>
            <a:r>
              <a:rPr lang="en">
                <a:solidFill>
                  <a:schemeClr val="dk1"/>
                </a:solidFill>
              </a:rPr>
              <a:t>: A widening gap as imports rebounded faster than exports, likely due to lingering tariff effects and a stronger domestic recovery.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2023–2024</a:t>
            </a:r>
            <a:r>
              <a:rPr lang="en">
                <a:solidFill>
                  <a:schemeClr val="dk1"/>
                </a:solidFill>
              </a:rPr>
              <a:t>: A narrowing of the gap may indicate stabilizing trade policies and economic normalization.</a:t>
            </a:r>
            <a:endParaRPr>
              <a:solidFill>
                <a:schemeClr val="dk1"/>
              </a:solidFill>
            </a:endParaRPr>
          </a:p>
          <a:p>
            <a:pPr marL="0" lvl="0" indent="0" algn="l" rtl="0">
              <a:lnSpc>
                <a:spcPct val="100000"/>
              </a:lnSpc>
              <a:spcBef>
                <a:spcPts val="0"/>
              </a:spcBef>
              <a:spcAft>
                <a:spcPts val="0"/>
              </a:spcAft>
              <a:buSzPts val="1400"/>
              <a:buNone/>
            </a:pPr>
            <a:r>
              <a:rPr lang="en" b="1"/>
              <a:t>2025: </a:t>
            </a:r>
            <a:r>
              <a:rPr lang="en"/>
              <a:t>The trade gap could stabilize or narrow further if domestic production expands and tariff relaxations support balanced trade.</a:t>
            </a:r>
            <a:endParaRPr/>
          </a:p>
        </p:txBody>
      </p:sp>
      <p:sp>
        <p:nvSpPr>
          <p:cNvPr id="422" name="Google Shape;422;g31cb03efdc9_1_166:notes">
            <a:extLst>
              <a:ext uri="{FF2B5EF4-FFF2-40B4-BE49-F238E27FC236}">
                <a16:creationId xmlns:a16="http://schemas.microsoft.com/office/drawing/2014/main" id="{7A138768-1101-B2C5-CE13-E0D33457327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47112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a:extLst>
            <a:ext uri="{FF2B5EF4-FFF2-40B4-BE49-F238E27FC236}">
              <a16:creationId xmlns:a16="http://schemas.microsoft.com/office/drawing/2014/main" id="{A6A929B0-3048-0B02-78FD-AEFE1C19F657}"/>
            </a:ext>
          </a:extLst>
        </p:cNvPr>
        <p:cNvGrpSpPr/>
        <p:nvPr/>
      </p:nvGrpSpPr>
      <p:grpSpPr>
        <a:xfrm>
          <a:off x="0" y="0"/>
          <a:ext cx="0" cy="0"/>
          <a:chOff x="0" y="0"/>
          <a:chExt cx="0" cy="0"/>
        </a:xfrm>
      </p:grpSpPr>
      <p:sp>
        <p:nvSpPr>
          <p:cNvPr id="398" name="Google Shape;398;g31cb03efdc9_1_172:notes">
            <a:extLst>
              <a:ext uri="{FF2B5EF4-FFF2-40B4-BE49-F238E27FC236}">
                <a16:creationId xmlns:a16="http://schemas.microsoft.com/office/drawing/2014/main" id="{A206E65B-31D9-E1AF-0820-4257B6666D7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-factories slow in April-May due to Lunar New Year, often closing due to lesser demands</a:t>
            </a:r>
            <a:endParaRPr/>
          </a:p>
          <a:p>
            <a:pPr marL="0" lvl="0" indent="0" algn="l" rtl="0">
              <a:lnSpc>
                <a:spcPct val="100000"/>
              </a:lnSpc>
              <a:spcBef>
                <a:spcPts val="0"/>
              </a:spcBef>
              <a:spcAft>
                <a:spcPts val="0"/>
              </a:spcAft>
              <a:buSzPts val="1400"/>
              <a:buNone/>
            </a:pPr>
            <a:r>
              <a:rPr lang="en"/>
              <a:t>-in effort to be prepared for holidays, August is the high point of shipping season</a:t>
            </a:r>
            <a:endParaRPr/>
          </a:p>
          <a:p>
            <a:pPr marL="0" lvl="0" indent="0" algn="l" rtl="0">
              <a:lnSpc>
                <a:spcPct val="100000"/>
              </a:lnSpc>
              <a:spcBef>
                <a:spcPts val="0"/>
              </a:spcBef>
              <a:spcAft>
                <a:spcPts val="0"/>
              </a:spcAft>
              <a:buSzPts val="1400"/>
              <a:buNone/>
            </a:pPr>
            <a:r>
              <a:rPr lang="en"/>
              <a:t>-conflicts near the Suez Canal and rising fuel costs reflect the steady incline between April and August</a:t>
            </a:r>
            <a:endParaRPr/>
          </a:p>
        </p:txBody>
      </p:sp>
      <p:sp>
        <p:nvSpPr>
          <p:cNvPr id="399" name="Google Shape;399;g31cb03efdc9_1_172:notes">
            <a:extLst>
              <a:ext uri="{FF2B5EF4-FFF2-40B4-BE49-F238E27FC236}">
                <a16:creationId xmlns:a16="http://schemas.microsoft.com/office/drawing/2014/main" id="{4A61A584-2B0A-7FF0-2060-48AD483B58E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30816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1cb03efdc9_1_1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-factories slow in April-May due to Lunar New Year, often closing due to lesser demands</a:t>
            </a:r>
            <a:endParaRPr/>
          </a:p>
          <a:p>
            <a:pPr marL="0" lvl="0" indent="0" algn="l" rtl="0">
              <a:lnSpc>
                <a:spcPct val="100000"/>
              </a:lnSpc>
              <a:spcBef>
                <a:spcPts val="0"/>
              </a:spcBef>
              <a:spcAft>
                <a:spcPts val="0"/>
              </a:spcAft>
              <a:buSzPts val="1400"/>
              <a:buNone/>
            </a:pPr>
            <a:r>
              <a:rPr lang="en"/>
              <a:t>-in effort to be prepared for holidays, August is the high point of shipping season</a:t>
            </a:r>
            <a:endParaRPr/>
          </a:p>
          <a:p>
            <a:pPr marL="0" lvl="0" indent="0" algn="l" rtl="0">
              <a:lnSpc>
                <a:spcPct val="100000"/>
              </a:lnSpc>
              <a:spcBef>
                <a:spcPts val="0"/>
              </a:spcBef>
              <a:spcAft>
                <a:spcPts val="0"/>
              </a:spcAft>
              <a:buSzPts val="1400"/>
              <a:buNone/>
            </a:pPr>
            <a:r>
              <a:rPr lang="en"/>
              <a:t>-conflicts near the Suez Canal and rising fuel costs reflect the steady incline between April and August</a:t>
            </a:r>
            <a:endParaRPr/>
          </a:p>
        </p:txBody>
      </p:sp>
      <p:sp>
        <p:nvSpPr>
          <p:cNvPr id="399" name="Google Shape;399;g31cb03efdc9_1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a:extLst>
            <a:ext uri="{FF2B5EF4-FFF2-40B4-BE49-F238E27FC236}">
              <a16:creationId xmlns:a16="http://schemas.microsoft.com/office/drawing/2014/main" id="{5CB4A696-7BF7-62B9-EF48-8CD0C1921A77}"/>
            </a:ext>
          </a:extLst>
        </p:cNvPr>
        <p:cNvGrpSpPr/>
        <p:nvPr/>
      </p:nvGrpSpPr>
      <p:grpSpPr>
        <a:xfrm>
          <a:off x="0" y="0"/>
          <a:ext cx="0" cy="0"/>
          <a:chOff x="0" y="0"/>
          <a:chExt cx="0" cy="0"/>
        </a:xfrm>
      </p:grpSpPr>
      <p:sp>
        <p:nvSpPr>
          <p:cNvPr id="421" name="Google Shape;421;g31cb03efdc9_1_166:notes">
            <a:extLst>
              <a:ext uri="{FF2B5EF4-FFF2-40B4-BE49-F238E27FC236}">
                <a16:creationId xmlns:a16="http://schemas.microsoft.com/office/drawing/2014/main" id="{82403C0A-0A8B-0727-59F7-874028568B6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2020</a:t>
            </a:r>
            <a:r>
              <a:rPr lang="en" dirty="0">
                <a:solidFill>
                  <a:schemeClr val="dk1"/>
                </a:solidFill>
              </a:rPr>
              <a:t>: Both imports and exports dipped sharply during COVID-19, reflecting reduced global trade activity.</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2021–2022</a:t>
            </a:r>
            <a:r>
              <a:rPr lang="en" dirty="0">
                <a:solidFill>
                  <a:schemeClr val="dk1"/>
                </a:solidFill>
              </a:rPr>
              <a:t>: A widening gap as imports rebounded faster than exports, likely due to lingering tariff effects and a stronger domestic recovery.</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2023–2024</a:t>
            </a:r>
            <a:r>
              <a:rPr lang="en" dirty="0">
                <a:solidFill>
                  <a:schemeClr val="dk1"/>
                </a:solidFill>
              </a:rPr>
              <a:t>: A narrowing of the gap may indicate stabilizing trade policies and economic normalization.</a:t>
            </a:r>
            <a:endParaRPr dirty="0">
              <a:solidFill>
                <a:schemeClr val="dk1"/>
              </a:solidFill>
            </a:endParaRPr>
          </a:p>
          <a:p>
            <a:pPr marL="0" lvl="0" indent="0" algn="l" rtl="0">
              <a:lnSpc>
                <a:spcPct val="100000"/>
              </a:lnSpc>
              <a:spcBef>
                <a:spcPts val="0"/>
              </a:spcBef>
              <a:spcAft>
                <a:spcPts val="0"/>
              </a:spcAft>
              <a:buSzPts val="1400"/>
              <a:buNone/>
            </a:pPr>
            <a:r>
              <a:rPr lang="en" b="1" dirty="0"/>
              <a:t>2025: </a:t>
            </a:r>
            <a:r>
              <a:rPr lang="en" dirty="0"/>
              <a:t>The trade gap could stabilize or narrow further if domestic production expands and tariff relaxations support balanced trade.</a:t>
            </a:r>
            <a:endParaRPr dirty="0"/>
          </a:p>
        </p:txBody>
      </p:sp>
      <p:sp>
        <p:nvSpPr>
          <p:cNvPr id="422" name="Google Shape;422;g31cb03efdc9_1_166:notes">
            <a:extLst>
              <a:ext uri="{FF2B5EF4-FFF2-40B4-BE49-F238E27FC236}">
                <a16:creationId xmlns:a16="http://schemas.microsoft.com/office/drawing/2014/main" id="{25C5A58F-DB27-9474-29E0-38446ACF968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91836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a:extLst>
            <a:ext uri="{FF2B5EF4-FFF2-40B4-BE49-F238E27FC236}">
              <a16:creationId xmlns:a16="http://schemas.microsoft.com/office/drawing/2014/main" id="{7D85E79D-50BB-16D7-2FC6-FB7E4755858F}"/>
            </a:ext>
          </a:extLst>
        </p:cNvPr>
        <p:cNvGrpSpPr/>
        <p:nvPr/>
      </p:nvGrpSpPr>
      <p:grpSpPr>
        <a:xfrm>
          <a:off x="0" y="0"/>
          <a:ext cx="0" cy="0"/>
          <a:chOff x="0" y="0"/>
          <a:chExt cx="0" cy="0"/>
        </a:xfrm>
      </p:grpSpPr>
      <p:sp>
        <p:nvSpPr>
          <p:cNvPr id="421" name="Google Shape;421;g31cb03efdc9_1_166:notes">
            <a:extLst>
              <a:ext uri="{FF2B5EF4-FFF2-40B4-BE49-F238E27FC236}">
                <a16:creationId xmlns:a16="http://schemas.microsoft.com/office/drawing/2014/main" id="{E6176F43-BA7B-CBE7-70EA-A5EC8B8084E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2020</a:t>
            </a:r>
            <a:r>
              <a:rPr lang="en">
                <a:solidFill>
                  <a:schemeClr val="dk1"/>
                </a:solidFill>
              </a:rPr>
              <a:t>: Both imports and exports dipped sharply during COVID-19, reflecting reduced global trade activity.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2021–2022</a:t>
            </a:r>
            <a:r>
              <a:rPr lang="en">
                <a:solidFill>
                  <a:schemeClr val="dk1"/>
                </a:solidFill>
              </a:rPr>
              <a:t>: A widening gap as imports rebounded faster than exports, likely due to lingering tariff effects and a stronger domestic recovery.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2023–2024</a:t>
            </a:r>
            <a:r>
              <a:rPr lang="en">
                <a:solidFill>
                  <a:schemeClr val="dk1"/>
                </a:solidFill>
              </a:rPr>
              <a:t>: A narrowing of the gap may indicate stabilizing trade policies and economic normalization.</a:t>
            </a:r>
            <a:endParaRPr>
              <a:solidFill>
                <a:schemeClr val="dk1"/>
              </a:solidFill>
            </a:endParaRPr>
          </a:p>
          <a:p>
            <a:pPr marL="0" lvl="0" indent="0" algn="l" rtl="0">
              <a:lnSpc>
                <a:spcPct val="100000"/>
              </a:lnSpc>
              <a:spcBef>
                <a:spcPts val="0"/>
              </a:spcBef>
              <a:spcAft>
                <a:spcPts val="0"/>
              </a:spcAft>
              <a:buSzPts val="1400"/>
              <a:buNone/>
            </a:pPr>
            <a:r>
              <a:rPr lang="en" b="1"/>
              <a:t>2025: </a:t>
            </a:r>
            <a:r>
              <a:rPr lang="en"/>
              <a:t>The trade gap could stabilize or narrow further if domestic production expands and tariff relaxations support balanced trade.</a:t>
            </a:r>
            <a:endParaRPr/>
          </a:p>
        </p:txBody>
      </p:sp>
      <p:sp>
        <p:nvSpPr>
          <p:cNvPr id="422" name="Google Shape;422;g31cb03efdc9_1_166:notes">
            <a:extLst>
              <a:ext uri="{FF2B5EF4-FFF2-40B4-BE49-F238E27FC236}">
                <a16:creationId xmlns:a16="http://schemas.microsoft.com/office/drawing/2014/main" id="{A0270603-D0AF-DAF1-414F-8179D407DFD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39284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A272AD51-14C5-98DE-D46B-936FBCE501F4}"/>
            </a:ext>
          </a:extLst>
        </p:cNvPr>
        <p:cNvGrpSpPr/>
        <p:nvPr/>
      </p:nvGrpSpPr>
      <p:grpSpPr>
        <a:xfrm>
          <a:off x="0" y="0"/>
          <a:ext cx="0" cy="0"/>
          <a:chOff x="0" y="0"/>
          <a:chExt cx="0" cy="0"/>
        </a:xfrm>
      </p:grpSpPr>
      <p:sp>
        <p:nvSpPr>
          <p:cNvPr id="73" name="Google Shape;73;p2:notes">
            <a:extLst>
              <a:ext uri="{FF2B5EF4-FFF2-40B4-BE49-F238E27FC236}">
                <a16:creationId xmlns:a16="http://schemas.microsoft.com/office/drawing/2014/main" id="{38E6B22D-7C51-B426-425A-229F2E1A7CC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a:extLst>
              <a:ext uri="{FF2B5EF4-FFF2-40B4-BE49-F238E27FC236}">
                <a16:creationId xmlns:a16="http://schemas.microsoft.com/office/drawing/2014/main" id="{04C391C8-D1E6-C783-D28F-2C81ED91B0A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85602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a:extLst>
            <a:ext uri="{FF2B5EF4-FFF2-40B4-BE49-F238E27FC236}">
              <a16:creationId xmlns:a16="http://schemas.microsoft.com/office/drawing/2014/main" id="{25660E1D-C8CB-888E-C912-B17A5A1AA6A5}"/>
            </a:ext>
          </a:extLst>
        </p:cNvPr>
        <p:cNvGrpSpPr/>
        <p:nvPr/>
      </p:nvGrpSpPr>
      <p:grpSpPr>
        <a:xfrm>
          <a:off x="0" y="0"/>
          <a:ext cx="0" cy="0"/>
          <a:chOff x="0" y="0"/>
          <a:chExt cx="0" cy="0"/>
        </a:xfrm>
      </p:grpSpPr>
      <p:sp>
        <p:nvSpPr>
          <p:cNvPr id="398" name="Google Shape;398;g31cb03efdc9_1_172:notes">
            <a:extLst>
              <a:ext uri="{FF2B5EF4-FFF2-40B4-BE49-F238E27FC236}">
                <a16:creationId xmlns:a16="http://schemas.microsoft.com/office/drawing/2014/main" id="{86BC3F24-6FED-47A4-7784-9AF5E1D6487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-factories slow in April-May due to Lunar New Year, often closing due to lesser demands</a:t>
            </a:r>
            <a:endParaRPr/>
          </a:p>
          <a:p>
            <a:pPr marL="0" lvl="0" indent="0" algn="l" rtl="0">
              <a:lnSpc>
                <a:spcPct val="100000"/>
              </a:lnSpc>
              <a:spcBef>
                <a:spcPts val="0"/>
              </a:spcBef>
              <a:spcAft>
                <a:spcPts val="0"/>
              </a:spcAft>
              <a:buSzPts val="1400"/>
              <a:buNone/>
            </a:pPr>
            <a:r>
              <a:rPr lang="en"/>
              <a:t>-in effort to be prepared for holidays, August is the high point of shipping season</a:t>
            </a:r>
            <a:endParaRPr/>
          </a:p>
          <a:p>
            <a:pPr marL="0" lvl="0" indent="0" algn="l" rtl="0">
              <a:lnSpc>
                <a:spcPct val="100000"/>
              </a:lnSpc>
              <a:spcBef>
                <a:spcPts val="0"/>
              </a:spcBef>
              <a:spcAft>
                <a:spcPts val="0"/>
              </a:spcAft>
              <a:buSzPts val="1400"/>
              <a:buNone/>
            </a:pPr>
            <a:r>
              <a:rPr lang="en"/>
              <a:t>-conflicts near the Suez Canal and rising fuel costs reflect the steady incline between April and August</a:t>
            </a:r>
            <a:endParaRPr/>
          </a:p>
        </p:txBody>
      </p:sp>
      <p:sp>
        <p:nvSpPr>
          <p:cNvPr id="399" name="Google Shape;399;g31cb03efdc9_1_172:notes">
            <a:extLst>
              <a:ext uri="{FF2B5EF4-FFF2-40B4-BE49-F238E27FC236}">
                <a16:creationId xmlns:a16="http://schemas.microsoft.com/office/drawing/2014/main" id="{DE1B7F16-EDFA-91B3-6C21-435B340E731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7709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5344A781-C041-3D80-CB38-AD38CD52B3BB}"/>
            </a:ext>
          </a:extLst>
        </p:cNvPr>
        <p:cNvGrpSpPr/>
        <p:nvPr/>
      </p:nvGrpSpPr>
      <p:grpSpPr>
        <a:xfrm>
          <a:off x="0" y="0"/>
          <a:ext cx="0" cy="0"/>
          <a:chOff x="0" y="0"/>
          <a:chExt cx="0" cy="0"/>
        </a:xfrm>
      </p:grpSpPr>
      <p:sp>
        <p:nvSpPr>
          <p:cNvPr id="73" name="Google Shape;73;p2:notes">
            <a:extLst>
              <a:ext uri="{FF2B5EF4-FFF2-40B4-BE49-F238E27FC236}">
                <a16:creationId xmlns:a16="http://schemas.microsoft.com/office/drawing/2014/main" id="{C1E9F95D-1F89-8E17-C4AE-44F2A15B213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a:extLst>
              <a:ext uri="{FF2B5EF4-FFF2-40B4-BE49-F238E27FC236}">
                <a16:creationId xmlns:a16="http://schemas.microsoft.com/office/drawing/2014/main" id="{57C85B5D-F132-3DC6-424F-4A638942925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910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-Compared to the 2020 high of 101, 30 below. </a:t>
            </a:r>
            <a:endParaRPr/>
          </a:p>
          <a:p>
            <a:pPr marL="0" lvl="0" indent="0" algn="l" rtl="0">
              <a:lnSpc>
                <a:spcPct val="100000"/>
              </a:lnSpc>
              <a:spcBef>
                <a:spcPts val="0"/>
              </a:spcBef>
              <a:spcAft>
                <a:spcPts val="0"/>
              </a:spcAft>
              <a:buSzPts val="1400"/>
              <a:buNone/>
            </a:pPr>
            <a:r>
              <a:rPr lang="en"/>
              <a:t>- 2020 to 2024 we see a gradual increase</a:t>
            </a:r>
            <a:endParaRPr/>
          </a:p>
          <a:p>
            <a:pPr marL="0" lvl="0" indent="0" algn="l" rtl="0">
              <a:lnSpc>
                <a:spcPct val="100000"/>
              </a:lnSpc>
              <a:spcBef>
                <a:spcPts val="0"/>
              </a:spcBef>
              <a:spcAft>
                <a:spcPts val="0"/>
              </a:spcAft>
              <a:buSzPts val="1400"/>
              <a:buNone/>
            </a:pPr>
            <a:r>
              <a:rPr lang="en"/>
              <a:t>-In January, consumer confidence was sitting at 79, after falling to around 66 in July, we see a shallow uptick entering into 2025. </a:t>
            </a:r>
            <a:endParaRPr/>
          </a:p>
          <a:p>
            <a:pPr marL="0" lvl="0" indent="0" algn="l" rtl="0">
              <a:lnSpc>
                <a:spcPct val="100000"/>
              </a:lnSpc>
              <a:spcBef>
                <a:spcPts val="0"/>
              </a:spcBef>
              <a:spcAft>
                <a:spcPts val="0"/>
              </a:spcAft>
              <a:buSzPts val="1400"/>
              <a:buNone/>
            </a:pPr>
            <a:r>
              <a:rPr lang="en" u="sng">
                <a:solidFill>
                  <a:schemeClr val="hlink"/>
                </a:solidFill>
                <a:hlinkClick r:id="rId3"/>
              </a:rPr>
              <a:t>4Q 2024 CFO Signals survey | Deloitte Insights</a:t>
            </a:r>
            <a:endParaRPr/>
          </a:p>
        </p:txBody>
      </p:sp>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-Compared to the 2020 high of 101, 30 below. </a:t>
            </a:r>
            <a:endParaRPr/>
          </a:p>
          <a:p>
            <a:pPr marL="0" lvl="0" indent="0" algn="l" rtl="0">
              <a:lnSpc>
                <a:spcPct val="100000"/>
              </a:lnSpc>
              <a:spcBef>
                <a:spcPts val="0"/>
              </a:spcBef>
              <a:spcAft>
                <a:spcPts val="0"/>
              </a:spcAft>
              <a:buSzPts val="1400"/>
              <a:buNone/>
            </a:pPr>
            <a:r>
              <a:rPr lang="en"/>
              <a:t>- 2020 to 2024 we see a gradual increase</a:t>
            </a:r>
            <a:endParaRPr/>
          </a:p>
          <a:p>
            <a:pPr marL="0" lvl="0" indent="0" algn="l" rtl="0">
              <a:lnSpc>
                <a:spcPct val="100000"/>
              </a:lnSpc>
              <a:spcBef>
                <a:spcPts val="0"/>
              </a:spcBef>
              <a:spcAft>
                <a:spcPts val="0"/>
              </a:spcAft>
              <a:buSzPts val="1400"/>
              <a:buNone/>
            </a:pPr>
            <a:r>
              <a:rPr lang="en"/>
              <a:t>-In January, consumer confidence was sitting at 79, after falling to around 66 in July, we see a shallow uptick entering into 2025. </a:t>
            </a:r>
            <a:endParaRPr/>
          </a:p>
          <a:p>
            <a:pPr marL="0" lvl="0" indent="0" algn="l" rtl="0">
              <a:lnSpc>
                <a:spcPct val="100000"/>
              </a:lnSpc>
              <a:spcBef>
                <a:spcPts val="0"/>
              </a:spcBef>
              <a:spcAft>
                <a:spcPts val="0"/>
              </a:spcAft>
              <a:buSzPts val="1400"/>
              <a:buNone/>
            </a:pPr>
            <a:r>
              <a:rPr lang="en" u="sng">
                <a:solidFill>
                  <a:schemeClr val="hlink"/>
                </a:solidFill>
                <a:hlinkClick r:id="rId3"/>
              </a:rPr>
              <a:t>4Q 2024 CFO Signals survey | Deloitte Insights</a:t>
            </a:r>
            <a:endParaRPr/>
          </a:p>
        </p:txBody>
      </p:sp>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-Non residential has remained consistent throughout 2024; equipment large.</a:t>
            </a:r>
            <a:endParaRPr/>
          </a:p>
          <a:p>
            <a:pPr marL="0" lvl="0" indent="0" algn="l" rtl="0">
              <a:lnSpc>
                <a:spcPct val="100000"/>
              </a:lnSpc>
              <a:spcBef>
                <a:spcPts val="0"/>
              </a:spcBef>
              <a:spcAft>
                <a:spcPts val="0"/>
              </a:spcAft>
              <a:buSzPts val="1400"/>
              <a:buNone/>
            </a:pPr>
            <a:r>
              <a:rPr lang="en"/>
              <a:t>-</a:t>
            </a:r>
            <a:r>
              <a:rPr lang="en">
                <a:solidFill>
                  <a:schemeClr val="dk1"/>
                </a:solidFill>
              </a:rPr>
              <a:t>residential has decreased -0.18.</a:t>
            </a:r>
            <a:endParaRPr/>
          </a:p>
        </p:txBody>
      </p:sp>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ight)">
  <p:cSld name="Cover Slide (Light)">
    <p:bg>
      <p:bgPr>
        <a:solidFill>
          <a:schemeClr val="dk2"/>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body" idx="1"/>
          </p:nvPr>
        </p:nvSpPr>
        <p:spPr>
          <a:xfrm>
            <a:off x="304800" y="3603464"/>
            <a:ext cx="2221800" cy="249000"/>
          </a:xfrm>
          <a:prstGeom prst="rect">
            <a:avLst/>
          </a:prstGeom>
          <a:noFill/>
          <a:ln>
            <a:noFill/>
          </a:ln>
        </p:spPr>
        <p:txBody>
          <a:bodyPr spcFirstLastPara="1" wrap="square" lIns="68575" tIns="34275" rIns="68575" bIns="34275" anchor="t" anchorCtr="0">
            <a:normAutofit/>
          </a:bodyPr>
          <a:lstStyle>
            <a:lvl1pPr marL="457200" marR="0" lvl="0" indent="-228600" algn="l">
              <a:lnSpc>
                <a:spcPct val="90000"/>
              </a:lnSpc>
              <a:spcBef>
                <a:spcPts val="800"/>
              </a:spcBef>
              <a:spcAft>
                <a:spcPts val="0"/>
              </a:spcAft>
              <a:buClr>
                <a:schemeClr val="lt1"/>
              </a:buClr>
              <a:buSzPts val="1100"/>
              <a:buFont typeface="Courier New"/>
              <a:buNone/>
              <a:defRPr sz="1200" b="0" i="0" u="none" strike="noStrike" cap="none">
                <a:solidFill>
                  <a:schemeClr val="lt1"/>
                </a:solidFill>
                <a:latin typeface="Open Sans Light"/>
                <a:ea typeface="Open Sans Light"/>
                <a:cs typeface="Open Sans Light"/>
                <a:sym typeface="Open Sans Light"/>
              </a:defRPr>
            </a:lvl1pPr>
            <a:lvl2pPr marL="914400" marR="0" lvl="1" indent="-228600" algn="l">
              <a:lnSpc>
                <a:spcPct val="90000"/>
              </a:lnSpc>
              <a:spcBef>
                <a:spcPts val="400"/>
              </a:spcBef>
              <a:spcAft>
                <a:spcPts val="0"/>
              </a:spcAft>
              <a:buClr>
                <a:schemeClr val="lt1"/>
              </a:buClr>
              <a:buSzPts val="1400"/>
              <a:buFont typeface="Courier New"/>
              <a:buNone/>
              <a:defRPr sz="1500" b="0" i="0" u="none" strike="noStrike" cap="none">
                <a:solidFill>
                  <a:schemeClr val="lt1"/>
                </a:solidFill>
                <a:latin typeface="Open Sans Light"/>
                <a:ea typeface="Open Sans Light"/>
                <a:cs typeface="Open Sans Light"/>
                <a:sym typeface="Open Sans Light"/>
              </a:defRPr>
            </a:lvl2pPr>
            <a:lvl3pPr marL="1371600" marR="0" lvl="2" indent="-228600" algn="l">
              <a:lnSpc>
                <a:spcPct val="125000"/>
              </a:lnSpc>
              <a:spcBef>
                <a:spcPts val="400"/>
              </a:spcBef>
              <a:spcAft>
                <a:spcPts val="0"/>
              </a:spcAft>
              <a:buClr>
                <a:schemeClr val="lt1"/>
              </a:buClr>
              <a:buSzPts val="1200"/>
              <a:buFont typeface="Courier New"/>
              <a:buNone/>
              <a:defRPr sz="1400" b="0" i="0" u="none" strike="noStrike" cap="none">
                <a:solidFill>
                  <a:schemeClr val="lt1"/>
                </a:solidFill>
                <a:latin typeface="Open Sans Light"/>
                <a:ea typeface="Open Sans Light"/>
                <a:cs typeface="Open Sans Light"/>
                <a:sym typeface="Open Sans Light"/>
              </a:defRPr>
            </a:lvl3pPr>
            <a:lvl4pPr marL="1828800" marR="0" lvl="3" indent="-228600" algn="l">
              <a:lnSpc>
                <a:spcPct val="90000"/>
              </a:lnSpc>
              <a:spcBef>
                <a:spcPts val="400"/>
              </a:spcBef>
              <a:spcAft>
                <a:spcPts val="0"/>
              </a:spcAft>
              <a:buClr>
                <a:schemeClr val="lt1"/>
              </a:buClr>
              <a:buSzPts val="1100"/>
              <a:buFont typeface="Courier New"/>
              <a:buNone/>
              <a:defRPr sz="1200" b="0" i="0" u="none" strike="noStrike" cap="none">
                <a:solidFill>
                  <a:schemeClr val="lt1"/>
                </a:solidFill>
                <a:latin typeface="Open Sans Light"/>
                <a:ea typeface="Open Sans Light"/>
                <a:cs typeface="Open Sans Light"/>
                <a:sym typeface="Open Sans Light"/>
              </a:defRPr>
            </a:lvl4pPr>
            <a:lvl5pPr marL="2286000" marR="0" lvl="4" indent="-228600" algn="l">
              <a:lnSpc>
                <a:spcPct val="140000"/>
              </a:lnSpc>
              <a:spcBef>
                <a:spcPts val="0"/>
              </a:spcBef>
              <a:spcAft>
                <a:spcPts val="0"/>
              </a:spcAft>
              <a:buClr>
                <a:schemeClr val="dk1"/>
              </a:buClr>
              <a:buSzPts val="1200"/>
              <a:buFont typeface="Courier New"/>
              <a:buNone/>
              <a:defRPr sz="1200" b="0" i="0" u="none" strike="noStrike" cap="none">
                <a:solidFill>
                  <a:schemeClr val="lt1"/>
                </a:solidFill>
                <a:latin typeface="Open Sans Light"/>
                <a:ea typeface="Open Sans Light"/>
                <a:cs typeface="Open Sans Light"/>
                <a:sym typeface="Open Sans Light"/>
              </a:defRPr>
            </a:lvl5pPr>
            <a:lvl6pPr marL="2743200" marR="0" lvl="5" indent="-228600" algn="l">
              <a:lnSpc>
                <a:spcPct val="90000"/>
              </a:lnSpc>
              <a:spcBef>
                <a:spcPts val="4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6pPr>
            <a:lvl7pPr marL="3200400" marR="0" lvl="6" indent="-228600" algn="l">
              <a:lnSpc>
                <a:spcPct val="90000"/>
              </a:lnSpc>
              <a:spcBef>
                <a:spcPts val="4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7pPr>
            <a:lvl8pPr marL="3657600" marR="0" lvl="7" indent="-228600" algn="l">
              <a:lnSpc>
                <a:spcPct val="90000"/>
              </a:lnSpc>
              <a:spcBef>
                <a:spcPts val="4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8pPr>
            <a:lvl9pPr marL="4114800" marR="0" lvl="8" indent="-228600" algn="l">
              <a:lnSpc>
                <a:spcPct val="90000"/>
              </a:lnSpc>
              <a:spcBef>
                <a:spcPts val="4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9pPr>
          </a:lstStyle>
          <a:p>
            <a:endParaRPr/>
          </a:p>
        </p:txBody>
      </p:sp>
      <p:sp>
        <p:nvSpPr>
          <p:cNvPr id="11" name="Google Shape;11;p62"/>
          <p:cNvSpPr txBox="1">
            <a:spLocks noGrp="1"/>
          </p:cNvSpPr>
          <p:nvPr>
            <p:ph type="body" idx="2"/>
          </p:nvPr>
        </p:nvSpPr>
        <p:spPr>
          <a:xfrm>
            <a:off x="304800" y="3321076"/>
            <a:ext cx="2221800" cy="249000"/>
          </a:xfrm>
          <a:prstGeom prst="rect">
            <a:avLst/>
          </a:prstGeom>
          <a:noFill/>
          <a:ln>
            <a:noFill/>
          </a:ln>
        </p:spPr>
        <p:txBody>
          <a:bodyPr spcFirstLastPara="1" wrap="square" lIns="68575" tIns="34275" rIns="68575" bIns="34275" anchor="t" anchorCtr="0">
            <a:normAutofit/>
          </a:bodyPr>
          <a:lstStyle>
            <a:lvl1pPr marL="457200" marR="0" lvl="0" indent="-228600" algn="l">
              <a:lnSpc>
                <a:spcPct val="90000"/>
              </a:lnSpc>
              <a:spcBef>
                <a:spcPts val="800"/>
              </a:spcBef>
              <a:spcAft>
                <a:spcPts val="0"/>
              </a:spcAft>
              <a:buClr>
                <a:schemeClr val="lt1"/>
              </a:buClr>
              <a:buSzPts val="1100"/>
              <a:buFont typeface="Courier New"/>
              <a:buNone/>
              <a:defRPr sz="1200" b="1" i="0" u="none" strike="noStrike" cap="none">
                <a:solidFill>
                  <a:schemeClr val="lt1"/>
                </a:solidFill>
                <a:latin typeface="Open Sans ExtraBold"/>
                <a:ea typeface="Open Sans ExtraBold"/>
                <a:cs typeface="Open Sans ExtraBold"/>
                <a:sym typeface="Open Sans ExtraBold"/>
              </a:defRPr>
            </a:lvl1pPr>
            <a:lvl2pPr marL="914400" marR="0" lvl="1" indent="-228600" algn="l">
              <a:lnSpc>
                <a:spcPct val="90000"/>
              </a:lnSpc>
              <a:spcBef>
                <a:spcPts val="400"/>
              </a:spcBef>
              <a:spcAft>
                <a:spcPts val="0"/>
              </a:spcAft>
              <a:buClr>
                <a:schemeClr val="lt1"/>
              </a:buClr>
              <a:buSzPts val="1400"/>
              <a:buFont typeface="Courier New"/>
              <a:buNone/>
              <a:defRPr sz="1500" b="0" i="0" u="none" strike="noStrike" cap="none">
                <a:solidFill>
                  <a:schemeClr val="lt1"/>
                </a:solidFill>
                <a:latin typeface="Open Sans Light"/>
                <a:ea typeface="Open Sans Light"/>
                <a:cs typeface="Open Sans Light"/>
                <a:sym typeface="Open Sans Light"/>
              </a:defRPr>
            </a:lvl2pPr>
            <a:lvl3pPr marL="1371600" marR="0" lvl="2" indent="-228600" algn="l">
              <a:lnSpc>
                <a:spcPct val="125000"/>
              </a:lnSpc>
              <a:spcBef>
                <a:spcPts val="400"/>
              </a:spcBef>
              <a:spcAft>
                <a:spcPts val="0"/>
              </a:spcAft>
              <a:buClr>
                <a:schemeClr val="lt1"/>
              </a:buClr>
              <a:buSzPts val="1200"/>
              <a:buFont typeface="Courier New"/>
              <a:buNone/>
              <a:defRPr sz="1400" b="0" i="0" u="none" strike="noStrike" cap="none">
                <a:solidFill>
                  <a:schemeClr val="lt1"/>
                </a:solidFill>
                <a:latin typeface="Open Sans Light"/>
                <a:ea typeface="Open Sans Light"/>
                <a:cs typeface="Open Sans Light"/>
                <a:sym typeface="Open Sans Light"/>
              </a:defRPr>
            </a:lvl3pPr>
            <a:lvl4pPr marL="1828800" marR="0" lvl="3" indent="-228600" algn="l">
              <a:lnSpc>
                <a:spcPct val="90000"/>
              </a:lnSpc>
              <a:spcBef>
                <a:spcPts val="400"/>
              </a:spcBef>
              <a:spcAft>
                <a:spcPts val="0"/>
              </a:spcAft>
              <a:buClr>
                <a:schemeClr val="lt1"/>
              </a:buClr>
              <a:buSzPts val="1100"/>
              <a:buFont typeface="Courier New"/>
              <a:buNone/>
              <a:defRPr sz="1200" b="0" i="0" u="none" strike="noStrike" cap="none">
                <a:solidFill>
                  <a:schemeClr val="lt1"/>
                </a:solidFill>
                <a:latin typeface="Open Sans Light"/>
                <a:ea typeface="Open Sans Light"/>
                <a:cs typeface="Open Sans Light"/>
                <a:sym typeface="Open Sans Light"/>
              </a:defRPr>
            </a:lvl4pPr>
            <a:lvl5pPr marL="2286000" marR="0" lvl="4" indent="-228600" algn="l">
              <a:lnSpc>
                <a:spcPct val="140000"/>
              </a:lnSpc>
              <a:spcBef>
                <a:spcPts val="0"/>
              </a:spcBef>
              <a:spcAft>
                <a:spcPts val="0"/>
              </a:spcAft>
              <a:buClr>
                <a:schemeClr val="dk1"/>
              </a:buClr>
              <a:buSzPts val="1200"/>
              <a:buFont typeface="Courier New"/>
              <a:buNone/>
              <a:defRPr sz="1200" b="0" i="0" u="none" strike="noStrike" cap="none">
                <a:solidFill>
                  <a:schemeClr val="lt1"/>
                </a:solidFill>
                <a:latin typeface="Open Sans Light"/>
                <a:ea typeface="Open Sans Light"/>
                <a:cs typeface="Open Sans Light"/>
                <a:sym typeface="Open Sans Light"/>
              </a:defRPr>
            </a:lvl5pPr>
            <a:lvl6pPr marL="2743200" marR="0" lvl="5" indent="-228600" algn="l">
              <a:lnSpc>
                <a:spcPct val="90000"/>
              </a:lnSpc>
              <a:spcBef>
                <a:spcPts val="4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6pPr>
            <a:lvl7pPr marL="3200400" marR="0" lvl="6" indent="-228600" algn="l">
              <a:lnSpc>
                <a:spcPct val="90000"/>
              </a:lnSpc>
              <a:spcBef>
                <a:spcPts val="4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7pPr>
            <a:lvl8pPr marL="3657600" marR="0" lvl="7" indent="-228600" algn="l">
              <a:lnSpc>
                <a:spcPct val="90000"/>
              </a:lnSpc>
              <a:spcBef>
                <a:spcPts val="4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8pPr>
            <a:lvl9pPr marL="4114800" marR="0" lvl="8" indent="-228600" algn="l">
              <a:lnSpc>
                <a:spcPct val="90000"/>
              </a:lnSpc>
              <a:spcBef>
                <a:spcPts val="4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9pPr>
          </a:lstStyle>
          <a:p>
            <a:endParaRPr/>
          </a:p>
        </p:txBody>
      </p:sp>
      <p:cxnSp>
        <p:nvCxnSpPr>
          <p:cNvPr id="12" name="Google Shape;12;p62"/>
          <p:cNvCxnSpPr/>
          <p:nvPr/>
        </p:nvCxnSpPr>
        <p:spPr>
          <a:xfrm>
            <a:off x="415738" y="3089410"/>
            <a:ext cx="495300" cy="0"/>
          </a:xfrm>
          <a:prstGeom prst="straightConnector1">
            <a:avLst/>
          </a:prstGeom>
          <a:noFill/>
          <a:ln w="15875" cap="flat" cmpd="sng">
            <a:solidFill>
              <a:srgbClr val="0D3D56"/>
            </a:solidFill>
            <a:prstDash val="solid"/>
            <a:round/>
            <a:headEnd type="oval" w="med" len="med"/>
            <a:tailEnd type="oval" w="med" len="med"/>
          </a:ln>
        </p:spPr>
      </p:cxnSp>
      <p:sp>
        <p:nvSpPr>
          <p:cNvPr id="13" name="Google Shape;13;p62"/>
          <p:cNvSpPr txBox="1">
            <a:spLocks noGrp="1"/>
          </p:cNvSpPr>
          <p:nvPr>
            <p:ph type="title"/>
          </p:nvPr>
        </p:nvSpPr>
        <p:spPr>
          <a:xfrm>
            <a:off x="304800" y="2074664"/>
            <a:ext cx="7886700" cy="981600"/>
          </a:xfrm>
          <a:prstGeom prst="rect">
            <a:avLst/>
          </a:prstGeom>
          <a:noFill/>
          <a:ln>
            <a:noFill/>
          </a:ln>
        </p:spPr>
        <p:txBody>
          <a:bodyPr spcFirstLastPara="1" wrap="square" lIns="0" tIns="34275" rIns="0" bIns="34275" anchor="ctr" anchorCtr="0">
            <a:noAutofit/>
          </a:bodyPr>
          <a:lstStyle>
            <a:lvl1pPr lvl="0" algn="l">
              <a:lnSpc>
                <a:spcPct val="100000"/>
              </a:lnSpc>
              <a:spcBef>
                <a:spcPts val="0"/>
              </a:spcBef>
              <a:spcAft>
                <a:spcPts val="0"/>
              </a:spcAft>
              <a:buClr>
                <a:schemeClr val="lt1"/>
              </a:buClr>
              <a:buSzPts val="5400"/>
              <a:buFont typeface="Open Sans ExtraBold"/>
              <a:buNone/>
              <a:defRPr sz="5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62"/>
          <p:cNvSpPr txBox="1">
            <a:spLocks noGrp="1"/>
          </p:cNvSpPr>
          <p:nvPr>
            <p:ph type="sldNum" idx="12"/>
          </p:nvPr>
        </p:nvSpPr>
        <p:spPr>
          <a:xfrm>
            <a:off x="323850" y="4568032"/>
            <a:ext cx="590700" cy="2748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7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Light"/>
              <a:ea typeface="Open Sans Light"/>
              <a:cs typeface="Open Sans Light"/>
              <a:sym typeface="Open Sans Light"/>
            </a:endParaRPr>
          </a:p>
        </p:txBody>
      </p:sp>
      <p:sp>
        <p:nvSpPr>
          <p:cNvPr id="49" name="Google Shape;49;p7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0" name="Google Shape;50;p7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7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2" name="Google Shape;52;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7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5" name="Google Shape;55;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7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8" name="Google Shape;58;p7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9" name="Google Shape;59;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6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6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6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17500" algn="l">
              <a:lnSpc>
                <a:spcPct val="90000"/>
              </a:lnSpc>
              <a:spcBef>
                <a:spcPts val="800"/>
              </a:spcBef>
              <a:spcAft>
                <a:spcPts val="0"/>
              </a:spcAft>
              <a:buClr>
                <a:schemeClr val="dk1"/>
              </a:buClr>
              <a:buSzPts val="1400"/>
              <a:buFont typeface="Arial"/>
              <a:buChar char="•"/>
              <a:defRPr sz="1100" b="0" i="0" u="none" strike="noStrike" cap="none">
                <a:solidFill>
                  <a:srgbClr val="000000"/>
                </a:solidFill>
                <a:latin typeface="Open Sans Light"/>
                <a:ea typeface="Open Sans Light"/>
                <a:cs typeface="Open Sans Light"/>
                <a:sym typeface="Open Sans Light"/>
              </a:defRPr>
            </a:lvl1pPr>
            <a:lvl2pPr marL="914400" marR="0" lvl="1"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22" name="Google Shape;22;p6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3" name="Google Shape;23;p6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4" name="Google Shape;24;p6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6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6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1" name="Google Shape;31;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6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6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 name="Google Shape;36;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6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6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3" name="Google Shape;43;p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7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6" name="Google Shape;46;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6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Open Sans Light"/>
                <a:ea typeface="Open Sans Light"/>
                <a:cs typeface="Open Sans Light"/>
                <a:sym typeface="Open Sans Light"/>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3B54"/>
        </a:solidFill>
        <a:effectLst/>
      </p:bgPr>
    </p:bg>
    <p:spTree>
      <p:nvGrpSpPr>
        <p:cNvPr id="1" name="Shape 63"/>
        <p:cNvGrpSpPr/>
        <p:nvPr/>
      </p:nvGrpSpPr>
      <p:grpSpPr>
        <a:xfrm>
          <a:off x="0" y="0"/>
          <a:ext cx="0" cy="0"/>
          <a:chOff x="0" y="0"/>
          <a:chExt cx="0" cy="0"/>
        </a:xfrm>
      </p:grpSpPr>
      <p:sp>
        <p:nvSpPr>
          <p:cNvPr id="64" name="Google Shape;64;p1"/>
          <p:cNvSpPr txBox="1">
            <a:spLocks noGrp="1"/>
          </p:cNvSpPr>
          <p:nvPr>
            <p:ph type="title"/>
          </p:nvPr>
        </p:nvSpPr>
        <p:spPr>
          <a:xfrm>
            <a:off x="496553" y="1011119"/>
            <a:ext cx="3706399" cy="981600"/>
          </a:xfrm>
          <a:prstGeom prst="rect">
            <a:avLst/>
          </a:prstGeom>
          <a:noFill/>
          <a:ln>
            <a:noFill/>
          </a:ln>
        </p:spPr>
        <p:txBody>
          <a:bodyPr spcFirstLastPara="1" wrap="square" lIns="0" tIns="34275" rIns="0" bIns="34275" anchor="ctr" anchorCtr="0">
            <a:noAutofit/>
          </a:bodyPr>
          <a:lstStyle/>
          <a:p>
            <a:pPr marL="0" lvl="0" indent="0" algn="r" rtl="0">
              <a:lnSpc>
                <a:spcPct val="100000"/>
              </a:lnSpc>
              <a:spcBef>
                <a:spcPts val="0"/>
              </a:spcBef>
              <a:spcAft>
                <a:spcPts val="0"/>
              </a:spcAft>
              <a:buClr>
                <a:schemeClr val="lt1"/>
              </a:buClr>
              <a:buSzPts val="4100"/>
              <a:buFont typeface="Open Sans ExtraBold"/>
              <a:buNone/>
            </a:pPr>
            <a:r>
              <a:rPr lang="en" sz="2800" dirty="0">
                <a:latin typeface="Open Sans Light"/>
                <a:ea typeface="Open Sans Light"/>
                <a:cs typeface="Open Sans Light"/>
                <a:sym typeface="Open Sans Light"/>
              </a:rPr>
              <a:t>Navigating the </a:t>
            </a:r>
            <a:r>
              <a:rPr lang="en" sz="4400" dirty="0">
                <a:latin typeface="Open Sans Light"/>
                <a:ea typeface="Open Sans Light"/>
                <a:cs typeface="Open Sans Light"/>
                <a:sym typeface="Open Sans Light"/>
              </a:rPr>
              <a:t/>
            </a:r>
            <a:br>
              <a:rPr lang="en" sz="4400" dirty="0">
                <a:latin typeface="Open Sans Light"/>
                <a:ea typeface="Open Sans Light"/>
                <a:cs typeface="Open Sans Light"/>
                <a:sym typeface="Open Sans Light"/>
              </a:rPr>
            </a:br>
            <a:r>
              <a:rPr lang="en" sz="2800" b="1" dirty="0">
                <a:latin typeface="Open Sans ExtraBold"/>
                <a:ea typeface="Open Sans ExtraBold"/>
                <a:cs typeface="Open Sans ExtraBold"/>
                <a:sym typeface="Open Sans ExtraBold"/>
              </a:rPr>
              <a:t>“Known Unknowns”</a:t>
            </a:r>
            <a:endParaRPr sz="4400" b="1" dirty="0">
              <a:latin typeface="Open Sans ExtraBold"/>
              <a:ea typeface="Open Sans ExtraBold"/>
              <a:cs typeface="Open Sans ExtraBold"/>
              <a:sym typeface="Open Sans ExtraBold"/>
            </a:endParaRPr>
          </a:p>
        </p:txBody>
      </p:sp>
      <p:cxnSp>
        <p:nvCxnSpPr>
          <p:cNvPr id="65" name="Google Shape;65;p1"/>
          <p:cNvCxnSpPr/>
          <p:nvPr/>
        </p:nvCxnSpPr>
        <p:spPr>
          <a:xfrm>
            <a:off x="4445970" y="584063"/>
            <a:ext cx="0" cy="4187100"/>
          </a:xfrm>
          <a:prstGeom prst="straightConnector1">
            <a:avLst/>
          </a:prstGeom>
          <a:noFill/>
          <a:ln w="38100" cap="flat" cmpd="sng">
            <a:solidFill>
              <a:schemeClr val="lt1"/>
            </a:solidFill>
            <a:prstDash val="dot"/>
            <a:miter lim="800000"/>
            <a:headEnd type="none" w="sm" len="sm"/>
            <a:tailEnd type="none" w="sm" len="sm"/>
          </a:ln>
        </p:spPr>
      </p:cxnSp>
      <p:sp>
        <p:nvSpPr>
          <p:cNvPr id="66" name="Google Shape;66;p1"/>
          <p:cNvSpPr txBox="1"/>
          <p:nvPr/>
        </p:nvSpPr>
        <p:spPr>
          <a:xfrm>
            <a:off x="6471200" y="3101375"/>
            <a:ext cx="2504100" cy="15159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dirty="0">
                <a:solidFill>
                  <a:schemeClr val="lt1"/>
                </a:solidFill>
                <a:latin typeface="Open Sans ExtraBold"/>
                <a:ea typeface="Open Sans ExtraBold"/>
                <a:cs typeface="Open Sans ExtraBold"/>
                <a:sym typeface="Open Sans ExtraBold"/>
              </a:rPr>
              <a:t>CBEA RESEARCH ANALYST FELLOWS</a:t>
            </a:r>
            <a:endParaRPr sz="900" b="1" i="0" u="none" strike="noStrike" cap="none" dirty="0">
              <a:solidFill>
                <a:schemeClr val="lt1"/>
              </a:solidFill>
              <a:latin typeface="Open Sans ExtraBold"/>
              <a:ea typeface="Open Sans ExtraBold"/>
              <a:cs typeface="Open Sans ExtraBold"/>
              <a:sym typeface="Open Sans ExtraBold"/>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dirty="0">
              <a:solidFill>
                <a:schemeClr val="lt1"/>
              </a:solidFill>
              <a:latin typeface="Open Sans ExtraBold"/>
              <a:ea typeface="Open Sans ExtraBold"/>
              <a:cs typeface="Open Sans ExtraBold"/>
              <a:sym typeface="Open Sans ExtraBold"/>
            </a:endParaRPr>
          </a:p>
          <a:p>
            <a:pPr marL="0" marR="0" lvl="0" indent="0" algn="l" rtl="0">
              <a:lnSpc>
                <a:spcPct val="100000"/>
              </a:lnSpc>
              <a:spcBef>
                <a:spcPts val="0"/>
              </a:spcBef>
              <a:spcAft>
                <a:spcPts val="0"/>
              </a:spcAft>
              <a:buClr>
                <a:srgbClr val="000000"/>
              </a:buClr>
              <a:buSzPts val="1100"/>
              <a:buFont typeface="Arial"/>
              <a:buNone/>
            </a:pPr>
            <a:r>
              <a:rPr lang="en" sz="1100" b="1" u="none" strike="noStrike" cap="none" dirty="0">
                <a:solidFill>
                  <a:schemeClr val="lt1"/>
                </a:solidFill>
                <a:latin typeface="Open Sans ExtraBold" pitchFamily="2" charset="0"/>
                <a:ea typeface="Open Sans ExtraBold" pitchFamily="2" charset="0"/>
                <a:cs typeface="Open Sans ExtraBold" pitchFamily="2" charset="0"/>
                <a:sym typeface="Open Sans Light"/>
              </a:rPr>
              <a:t>Maille Cannon</a:t>
            </a:r>
            <a:endParaRPr sz="1100" b="1" u="none" strike="noStrike" cap="none" dirty="0">
              <a:solidFill>
                <a:schemeClr val="lt1"/>
              </a:solidFill>
              <a:latin typeface="Open Sans ExtraBold" pitchFamily="2" charset="0"/>
              <a:ea typeface="Open Sans ExtraBold" pitchFamily="2" charset="0"/>
              <a:cs typeface="Open Sans ExtraBold" pitchFamily="2" charset="0"/>
              <a:sym typeface="Open Sans Light"/>
            </a:endParaRPr>
          </a:p>
          <a:p>
            <a:pPr marL="0" marR="0" lvl="0" indent="0" algn="l" rtl="0">
              <a:lnSpc>
                <a:spcPct val="100000"/>
              </a:lnSpc>
              <a:spcBef>
                <a:spcPts val="0"/>
              </a:spcBef>
              <a:spcAft>
                <a:spcPts val="0"/>
              </a:spcAft>
              <a:buClr>
                <a:schemeClr val="dk1"/>
              </a:buClr>
              <a:buSzPts val="1100"/>
              <a:buFont typeface="Arial"/>
              <a:buNone/>
            </a:pPr>
            <a:r>
              <a:rPr lang="en" sz="1100" b="1" u="none" strike="noStrike" cap="none" dirty="0">
                <a:solidFill>
                  <a:schemeClr val="lt1"/>
                </a:solidFill>
                <a:latin typeface="Open Sans ExtraBold" pitchFamily="2" charset="0"/>
                <a:ea typeface="Open Sans ExtraBold" pitchFamily="2" charset="0"/>
                <a:cs typeface="Open Sans ExtraBold" pitchFamily="2" charset="0"/>
                <a:sym typeface="Open Sans Light"/>
              </a:rPr>
              <a:t>Evan </a:t>
            </a:r>
            <a:r>
              <a:rPr lang="en" sz="1100" b="1" u="none" strike="noStrike" cap="none" dirty="0" err="1">
                <a:solidFill>
                  <a:schemeClr val="lt1"/>
                </a:solidFill>
                <a:latin typeface="Open Sans ExtraBold" pitchFamily="2" charset="0"/>
                <a:ea typeface="Open Sans ExtraBold" pitchFamily="2" charset="0"/>
                <a:cs typeface="Open Sans ExtraBold" pitchFamily="2" charset="0"/>
                <a:sym typeface="Open Sans Light"/>
              </a:rPr>
              <a:t>Paque</a:t>
            </a:r>
            <a:endParaRPr sz="1100" b="1" u="none" strike="noStrike" cap="none" dirty="0">
              <a:solidFill>
                <a:schemeClr val="lt1"/>
              </a:solidFill>
              <a:latin typeface="Open Sans ExtraBold" pitchFamily="2" charset="0"/>
              <a:ea typeface="Open Sans ExtraBold" pitchFamily="2" charset="0"/>
              <a:cs typeface="Open Sans ExtraBold" pitchFamily="2" charset="0"/>
              <a:sym typeface="Open Sans Light"/>
            </a:endParaRPr>
          </a:p>
          <a:p>
            <a:pPr marL="0" marR="0" lvl="0" indent="0" algn="l" rtl="0">
              <a:lnSpc>
                <a:spcPct val="100000"/>
              </a:lnSpc>
              <a:spcBef>
                <a:spcPts val="0"/>
              </a:spcBef>
              <a:spcAft>
                <a:spcPts val="0"/>
              </a:spcAft>
              <a:buClr>
                <a:srgbClr val="000000"/>
              </a:buClr>
              <a:buSzPts val="1100"/>
              <a:buFont typeface="Arial"/>
              <a:buNone/>
            </a:pPr>
            <a:r>
              <a:rPr lang="en" sz="1100" b="1" u="none" strike="noStrike" cap="none" dirty="0">
                <a:solidFill>
                  <a:schemeClr val="lt1"/>
                </a:solidFill>
                <a:latin typeface="Open Sans ExtraBold" pitchFamily="2" charset="0"/>
                <a:ea typeface="Open Sans ExtraBold" pitchFamily="2" charset="0"/>
                <a:cs typeface="Open Sans ExtraBold" pitchFamily="2" charset="0"/>
                <a:sym typeface="Open Sans Light"/>
              </a:rPr>
              <a:t>Jaden </a:t>
            </a:r>
            <a:r>
              <a:rPr lang="en" sz="1050" b="1" u="none" strike="noStrike" cap="none" dirty="0" err="1">
                <a:solidFill>
                  <a:schemeClr val="lt1"/>
                </a:solidFill>
                <a:latin typeface="Open Sans ExtraBold" pitchFamily="2" charset="0"/>
                <a:ea typeface="Open Sans ExtraBold" pitchFamily="2" charset="0"/>
                <a:cs typeface="Open Sans ExtraBold" pitchFamily="2" charset="0"/>
                <a:sym typeface="Roboto"/>
              </a:rPr>
              <a:t>Propson</a:t>
            </a:r>
            <a:endParaRPr sz="1100" b="1" u="none" strike="noStrike" cap="none" dirty="0">
              <a:solidFill>
                <a:schemeClr val="lt1"/>
              </a:solidFill>
              <a:latin typeface="Open Sans ExtraBold" pitchFamily="2" charset="0"/>
              <a:ea typeface="Open Sans ExtraBold" pitchFamily="2" charset="0"/>
              <a:cs typeface="Open Sans ExtraBold" pitchFamily="2" charset="0"/>
              <a:sym typeface="Open Sans Light"/>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FFFFFF"/>
                </a:solidFill>
                <a:latin typeface="Calibri"/>
                <a:ea typeface="Calibri"/>
                <a:cs typeface="Calibri"/>
                <a:sym typeface="Calibri"/>
              </a:rPr>
              <a:t>Marc Schaffer, Ph.D.</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dirty="0">
                <a:solidFill>
                  <a:srgbClr val="FFFFFF"/>
                </a:solidFill>
                <a:latin typeface="Calibri"/>
                <a:ea typeface="Calibri"/>
                <a:cs typeface="Calibri"/>
                <a:sym typeface="Calibri"/>
              </a:rPr>
              <a:t>Professor, Economics &amp; Data Analytics</a:t>
            </a:r>
            <a:endParaRPr sz="8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dirty="0">
                <a:solidFill>
                  <a:srgbClr val="FFFFFF"/>
                </a:solidFill>
                <a:latin typeface="Calibri"/>
                <a:ea typeface="Calibri"/>
                <a:cs typeface="Calibri"/>
                <a:sym typeface="Calibri"/>
              </a:rPr>
              <a:t>Executive Director, CBEA</a:t>
            </a:r>
            <a:endParaRPr sz="8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lt1"/>
              </a:solidFill>
              <a:latin typeface="Open Sans Light"/>
              <a:ea typeface="Open Sans Light"/>
              <a:cs typeface="Open Sans Light"/>
              <a:sym typeface="Open Sans Light"/>
            </a:endParaRPr>
          </a:p>
        </p:txBody>
      </p:sp>
      <p:sp>
        <p:nvSpPr>
          <p:cNvPr id="67" name="Google Shape;67;p1"/>
          <p:cNvSpPr txBox="1"/>
          <p:nvPr/>
        </p:nvSpPr>
        <p:spPr>
          <a:xfrm>
            <a:off x="3094993" y="1922215"/>
            <a:ext cx="128533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chemeClr val="lt1"/>
                </a:solidFill>
                <a:latin typeface="Open Sans Light"/>
                <a:ea typeface="Open Sans Light"/>
                <a:cs typeface="Open Sans Light"/>
                <a:sym typeface="Open Sans Light"/>
              </a:rPr>
              <a:t>January 2025</a:t>
            </a:r>
            <a:endParaRPr sz="1200" b="0" i="0" u="none" strike="noStrike" cap="none">
              <a:solidFill>
                <a:schemeClr val="lt1"/>
              </a:solidFill>
              <a:latin typeface="Open Sans Light"/>
              <a:ea typeface="Open Sans Light"/>
              <a:cs typeface="Open Sans Light"/>
              <a:sym typeface="Open Sans Light"/>
            </a:endParaRPr>
          </a:p>
        </p:txBody>
      </p:sp>
      <p:sp>
        <p:nvSpPr>
          <p:cNvPr id="68" name="Google Shape;68;p1"/>
          <p:cNvSpPr txBox="1"/>
          <p:nvPr/>
        </p:nvSpPr>
        <p:spPr>
          <a:xfrm>
            <a:off x="2567516" y="804624"/>
            <a:ext cx="194409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chemeClr val="lt1"/>
                </a:solidFill>
                <a:latin typeface="Open Sans Light"/>
                <a:ea typeface="Open Sans Light"/>
                <a:cs typeface="Open Sans Light"/>
                <a:sym typeface="Open Sans Light"/>
              </a:rPr>
              <a:t>State of the Economy</a:t>
            </a:r>
            <a:endParaRPr sz="1200" b="0" i="0" u="none" strike="noStrike" cap="none">
              <a:solidFill>
                <a:schemeClr val="lt1"/>
              </a:solidFill>
              <a:latin typeface="Open Sans Light"/>
              <a:ea typeface="Open Sans Light"/>
              <a:cs typeface="Open Sans Light"/>
              <a:sym typeface="Open Sans Light"/>
            </a:endParaRPr>
          </a:p>
        </p:txBody>
      </p:sp>
      <p:sp>
        <p:nvSpPr>
          <p:cNvPr id="69" name="Google Shape;69;p1"/>
          <p:cNvSpPr txBox="1"/>
          <p:nvPr/>
        </p:nvSpPr>
        <p:spPr>
          <a:xfrm>
            <a:off x="2349752" y="4338876"/>
            <a:ext cx="194409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 sz="1200" b="1" i="0" u="none" strike="noStrike" cap="none">
                <a:solidFill>
                  <a:schemeClr val="lt1"/>
                </a:solidFill>
                <a:latin typeface="Open Sans Light"/>
                <a:ea typeface="Open Sans Light"/>
                <a:cs typeface="Open Sans Light"/>
                <a:sym typeface="Open Sans Light"/>
              </a:rPr>
              <a:t>Estate Planning Council of Northeast WI</a:t>
            </a:r>
            <a:endParaRPr sz="1200" b="0" i="0" u="none" strike="noStrike" cap="none">
              <a:solidFill>
                <a:schemeClr val="lt1"/>
              </a:solidFill>
              <a:latin typeface="Open Sans Light"/>
              <a:ea typeface="Open Sans Light"/>
              <a:cs typeface="Open Sans Light"/>
              <a:sym typeface="Open Sans Light"/>
            </a:endParaRPr>
          </a:p>
        </p:txBody>
      </p:sp>
      <p:sp>
        <p:nvSpPr>
          <p:cNvPr id="70" name="Google Shape;70;p1"/>
          <p:cNvSpPr txBox="1"/>
          <p:nvPr/>
        </p:nvSpPr>
        <p:spPr>
          <a:xfrm>
            <a:off x="2343547" y="4166885"/>
            <a:ext cx="1944098"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 sz="1000" b="0" i="0" u="none" strike="noStrike" cap="none">
                <a:solidFill>
                  <a:schemeClr val="lt1"/>
                </a:solidFill>
                <a:latin typeface="Open Sans Light"/>
                <a:ea typeface="Open Sans Light"/>
                <a:cs typeface="Open Sans Light"/>
                <a:sym typeface="Open Sans Light"/>
              </a:rPr>
              <a:t>Prepared for</a:t>
            </a:r>
            <a:endParaRPr/>
          </a:p>
        </p:txBody>
      </p:sp>
      <p:pic>
        <p:nvPicPr>
          <p:cNvPr id="71" name="Google Shape;71;p1"/>
          <p:cNvPicPr preferRelativeResize="0"/>
          <p:nvPr/>
        </p:nvPicPr>
        <p:blipFill rotWithShape="1">
          <a:blip r:embed="rId3">
            <a:alphaModFix/>
          </a:blip>
          <a:srcRect/>
          <a:stretch/>
        </p:blipFill>
        <p:spPr>
          <a:xfrm>
            <a:off x="5408761" y="3174521"/>
            <a:ext cx="915663" cy="13943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cxnSp>
        <p:nvCxnSpPr>
          <p:cNvPr id="171" name="Google Shape;171;p10"/>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172" name="Google Shape;172;p10"/>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73" name="Google Shape;173;p10"/>
          <p:cNvSpPr txBox="1">
            <a:spLocks noGrp="1"/>
          </p:cNvSpPr>
          <p:nvPr>
            <p:ph type="title"/>
          </p:nvPr>
        </p:nvSpPr>
        <p:spPr>
          <a:xfrm>
            <a:off x="766482" y="332612"/>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800" b="1">
                <a:solidFill>
                  <a:srgbClr val="000000"/>
                </a:solidFill>
              </a:rPr>
              <a:t>CFOs continued to gain confidence in the economy…</a:t>
            </a:r>
            <a:endParaRPr sz="1800" b="1">
              <a:solidFill>
                <a:srgbClr val="000000"/>
              </a:solidFill>
            </a:endParaRPr>
          </a:p>
        </p:txBody>
      </p:sp>
      <p:pic>
        <p:nvPicPr>
          <p:cNvPr id="174" name="Google Shape;174;p10"/>
          <p:cNvPicPr preferRelativeResize="0"/>
          <p:nvPr/>
        </p:nvPicPr>
        <p:blipFill rotWithShape="1">
          <a:blip r:embed="rId3">
            <a:alphaModFix/>
          </a:blip>
          <a:srcRect/>
          <a:stretch/>
        </p:blipFill>
        <p:spPr>
          <a:xfrm>
            <a:off x="1376680" y="1180312"/>
            <a:ext cx="6584966" cy="3429000"/>
          </a:xfrm>
          <a:prstGeom prst="rect">
            <a:avLst/>
          </a:prstGeom>
          <a:noFill/>
          <a:ln>
            <a:noFill/>
          </a:ln>
        </p:spPr>
      </p:pic>
      <p:sp>
        <p:nvSpPr>
          <p:cNvPr id="2" name="Rectangle 1">
            <a:extLst>
              <a:ext uri="{FF2B5EF4-FFF2-40B4-BE49-F238E27FC236}">
                <a16:creationId xmlns:a16="http://schemas.microsoft.com/office/drawing/2014/main" id="{C869067F-EB8B-4A59-FC20-21A7BCF6DB8A}"/>
              </a:ext>
            </a:extLst>
          </p:cNvPr>
          <p:cNvSpPr/>
          <p:nvPr/>
        </p:nvSpPr>
        <p:spPr>
          <a:xfrm>
            <a:off x="2460395" y="4397939"/>
            <a:ext cx="1055802"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cxnSp>
        <p:nvCxnSpPr>
          <p:cNvPr id="179" name="Google Shape;179;p11"/>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180" name="Google Shape;180;p11"/>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81" name="Google Shape;181;p11"/>
          <p:cNvSpPr txBox="1">
            <a:spLocks noGrp="1"/>
          </p:cNvSpPr>
          <p:nvPr>
            <p:ph type="title"/>
          </p:nvPr>
        </p:nvSpPr>
        <p:spPr>
          <a:xfrm>
            <a:off x="732993" y="372642"/>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 as well as optimism in their own firms</a:t>
            </a:r>
            <a:endParaRPr sz="3000">
              <a:solidFill>
                <a:srgbClr val="000000"/>
              </a:solidFill>
            </a:endParaRPr>
          </a:p>
        </p:txBody>
      </p:sp>
      <p:pic>
        <p:nvPicPr>
          <p:cNvPr id="182" name="Google Shape;182;p11"/>
          <p:cNvPicPr preferRelativeResize="0"/>
          <p:nvPr/>
        </p:nvPicPr>
        <p:blipFill rotWithShape="1">
          <a:blip r:embed="rId3">
            <a:alphaModFix/>
          </a:blip>
          <a:srcRect/>
          <a:stretch/>
        </p:blipFill>
        <p:spPr>
          <a:xfrm>
            <a:off x="1503206" y="1057280"/>
            <a:ext cx="6502874" cy="3632093"/>
          </a:xfrm>
          <a:prstGeom prst="rect">
            <a:avLst/>
          </a:prstGeom>
          <a:noFill/>
          <a:ln>
            <a:noFill/>
          </a:ln>
        </p:spPr>
      </p:pic>
      <p:sp>
        <p:nvSpPr>
          <p:cNvPr id="2" name="Rectangle 1">
            <a:extLst>
              <a:ext uri="{FF2B5EF4-FFF2-40B4-BE49-F238E27FC236}">
                <a16:creationId xmlns:a16="http://schemas.microsoft.com/office/drawing/2014/main" id="{F7A70471-337D-664D-A093-EC1E9F522411}"/>
              </a:ext>
            </a:extLst>
          </p:cNvPr>
          <p:cNvSpPr/>
          <p:nvPr/>
        </p:nvSpPr>
        <p:spPr>
          <a:xfrm>
            <a:off x="2545237" y="4461075"/>
            <a:ext cx="1121790"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B57155EF-FFD7-4E8D-C558-284B5B194EC0}"/>
            </a:ext>
          </a:extLst>
        </p:cNvPr>
        <p:cNvGrpSpPr/>
        <p:nvPr/>
      </p:nvGrpSpPr>
      <p:grpSpPr>
        <a:xfrm>
          <a:off x="0" y="0"/>
          <a:ext cx="0" cy="0"/>
          <a:chOff x="0" y="0"/>
          <a:chExt cx="0" cy="0"/>
        </a:xfrm>
      </p:grpSpPr>
      <p:sp>
        <p:nvSpPr>
          <p:cNvPr id="76" name="Google Shape;76;p2">
            <a:extLst>
              <a:ext uri="{FF2B5EF4-FFF2-40B4-BE49-F238E27FC236}">
                <a16:creationId xmlns:a16="http://schemas.microsoft.com/office/drawing/2014/main" id="{E2D97F0E-2E64-DE32-CD93-90E6B5F8C528}"/>
              </a:ext>
            </a:extLst>
          </p:cNvPr>
          <p:cNvSpPr/>
          <p:nvPr/>
        </p:nvSpPr>
        <p:spPr>
          <a:xfrm>
            <a:off x="5043" y="3214"/>
            <a:ext cx="9144000" cy="5143500"/>
          </a:xfrm>
          <a:prstGeom prst="rect">
            <a:avLst/>
          </a:prstGeom>
          <a:solidFill>
            <a:srgbClr val="0C3B5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sp>
        <p:nvSpPr>
          <p:cNvPr id="77" name="Google Shape;77;p2">
            <a:extLst>
              <a:ext uri="{FF2B5EF4-FFF2-40B4-BE49-F238E27FC236}">
                <a16:creationId xmlns:a16="http://schemas.microsoft.com/office/drawing/2014/main" id="{D19C9BBD-BC34-EED6-C632-6DC12AFA0C0C}"/>
              </a:ext>
            </a:extLst>
          </p:cNvPr>
          <p:cNvSpPr txBox="1">
            <a:spLocks noGrp="1"/>
          </p:cNvSpPr>
          <p:nvPr>
            <p:ph type="ctrTitle"/>
          </p:nvPr>
        </p:nvSpPr>
        <p:spPr>
          <a:xfrm>
            <a:off x="440832" y="379769"/>
            <a:ext cx="2210100" cy="610800"/>
          </a:xfrm>
          <a:prstGeom prst="rect">
            <a:avLst/>
          </a:prstGeom>
          <a:noFill/>
          <a:ln>
            <a:noFill/>
          </a:ln>
        </p:spPr>
        <p:txBody>
          <a:bodyPr spcFirstLastPara="1" wrap="square" lIns="68575" tIns="34275" rIns="68575" bIns="34275" anchor="b" anchorCtr="0">
            <a:noAutofit/>
          </a:bodyPr>
          <a:lstStyle/>
          <a:p>
            <a:pPr marL="0" lvl="0" indent="0" algn="r" rtl="0">
              <a:lnSpc>
                <a:spcPct val="127416"/>
              </a:lnSpc>
              <a:spcBef>
                <a:spcPts val="0"/>
              </a:spcBef>
              <a:spcAft>
                <a:spcPts val="0"/>
              </a:spcAft>
              <a:buSzPts val="2700"/>
              <a:buNone/>
            </a:pPr>
            <a:r>
              <a:rPr lang="en" sz="2700" b="1">
                <a:solidFill>
                  <a:schemeClr val="lt1"/>
                </a:solidFill>
                <a:latin typeface="Open Sans ExtraBold"/>
                <a:ea typeface="Open Sans ExtraBold"/>
                <a:cs typeface="Open Sans ExtraBold"/>
                <a:sym typeface="Open Sans ExtraBold"/>
              </a:rPr>
              <a:t>Overview</a:t>
            </a:r>
            <a:endParaRPr sz="3300"/>
          </a:p>
        </p:txBody>
      </p:sp>
      <p:cxnSp>
        <p:nvCxnSpPr>
          <p:cNvPr id="78" name="Google Shape;78;p2">
            <a:extLst>
              <a:ext uri="{FF2B5EF4-FFF2-40B4-BE49-F238E27FC236}">
                <a16:creationId xmlns:a16="http://schemas.microsoft.com/office/drawing/2014/main" id="{1E96A51B-A5D9-F5CB-4F01-8B66C05E04FC}"/>
              </a:ext>
            </a:extLst>
          </p:cNvPr>
          <p:cNvCxnSpPr/>
          <p:nvPr/>
        </p:nvCxnSpPr>
        <p:spPr>
          <a:xfrm flipH="1">
            <a:off x="2733875" y="402590"/>
            <a:ext cx="51900" cy="4411500"/>
          </a:xfrm>
          <a:prstGeom prst="straightConnector1">
            <a:avLst/>
          </a:prstGeom>
          <a:noFill/>
          <a:ln w="38100" cap="flat" cmpd="sng">
            <a:solidFill>
              <a:schemeClr val="lt1"/>
            </a:solidFill>
            <a:prstDash val="dot"/>
            <a:round/>
            <a:headEnd type="none" w="sm" len="sm"/>
            <a:tailEnd type="none" w="sm" len="sm"/>
          </a:ln>
        </p:spPr>
      </p:cxnSp>
      <p:grpSp>
        <p:nvGrpSpPr>
          <p:cNvPr id="79" name="Google Shape;79;p2">
            <a:extLst>
              <a:ext uri="{FF2B5EF4-FFF2-40B4-BE49-F238E27FC236}">
                <a16:creationId xmlns:a16="http://schemas.microsoft.com/office/drawing/2014/main" id="{31F37093-C3C5-4982-FFA0-273B444D8FCE}"/>
              </a:ext>
            </a:extLst>
          </p:cNvPr>
          <p:cNvGrpSpPr/>
          <p:nvPr/>
        </p:nvGrpSpPr>
        <p:grpSpPr>
          <a:xfrm>
            <a:off x="3083801" y="1203982"/>
            <a:ext cx="5805400" cy="671879"/>
            <a:chOff x="3975100" y="4549503"/>
            <a:chExt cx="8101312" cy="895839"/>
          </a:xfrm>
        </p:grpSpPr>
        <p:grpSp>
          <p:nvGrpSpPr>
            <p:cNvPr id="80" name="Google Shape;80;p2">
              <a:extLst>
                <a:ext uri="{FF2B5EF4-FFF2-40B4-BE49-F238E27FC236}">
                  <a16:creationId xmlns:a16="http://schemas.microsoft.com/office/drawing/2014/main" id="{A328EB96-2DF8-D853-7A65-767397EA9EB0}"/>
                </a:ext>
              </a:extLst>
            </p:cNvPr>
            <p:cNvGrpSpPr/>
            <p:nvPr/>
          </p:nvGrpSpPr>
          <p:grpSpPr>
            <a:xfrm>
              <a:off x="4399927" y="4549503"/>
              <a:ext cx="7676485" cy="895839"/>
              <a:chOff x="4399927" y="4715047"/>
              <a:chExt cx="7676485" cy="895839"/>
            </a:xfrm>
          </p:grpSpPr>
          <p:sp>
            <p:nvSpPr>
              <p:cNvPr id="81" name="Google Shape;81;p2">
                <a:extLst>
                  <a:ext uri="{FF2B5EF4-FFF2-40B4-BE49-F238E27FC236}">
                    <a16:creationId xmlns:a16="http://schemas.microsoft.com/office/drawing/2014/main" id="{D3D49FF0-3885-F114-057C-75A96DF7C469}"/>
                  </a:ext>
                </a:extLst>
              </p:cNvPr>
              <p:cNvSpPr txBox="1"/>
              <p:nvPr/>
            </p:nvSpPr>
            <p:spPr>
              <a:xfrm>
                <a:off x="4436612" y="4715047"/>
                <a:ext cx="76398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Labor Markets </a:t>
                </a:r>
                <a:endParaRPr sz="1500" b="1" i="0" u="none" strike="noStrike" cap="none">
                  <a:solidFill>
                    <a:srgbClr val="FFFFFF"/>
                  </a:solidFill>
                  <a:latin typeface="Open Sans ExtraBold"/>
                  <a:ea typeface="Open Sans ExtraBold"/>
                  <a:cs typeface="Open Sans ExtraBold"/>
                  <a:sym typeface="Open Sans ExtraBold"/>
                </a:endParaRPr>
              </a:p>
            </p:txBody>
          </p:sp>
          <p:sp>
            <p:nvSpPr>
              <p:cNvPr id="82" name="Google Shape;82;p2">
                <a:extLst>
                  <a:ext uri="{FF2B5EF4-FFF2-40B4-BE49-F238E27FC236}">
                    <a16:creationId xmlns:a16="http://schemas.microsoft.com/office/drawing/2014/main" id="{3CCBC696-A2C6-63B2-867C-8C1C908FEF0B}"/>
                  </a:ext>
                </a:extLst>
              </p:cNvPr>
              <p:cNvSpPr/>
              <p:nvPr/>
            </p:nvSpPr>
            <p:spPr>
              <a:xfrm>
                <a:off x="4399927" y="4787986"/>
                <a:ext cx="477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83" name="Google Shape;83;p2">
              <a:extLst>
                <a:ext uri="{FF2B5EF4-FFF2-40B4-BE49-F238E27FC236}">
                  <a16:creationId xmlns:a16="http://schemas.microsoft.com/office/drawing/2014/main" id="{8B2A8763-6F93-8CE7-0257-836A0275D411}"/>
                </a:ext>
              </a:extLst>
            </p:cNvPr>
            <p:cNvSpPr txBox="1"/>
            <p:nvPr/>
          </p:nvSpPr>
          <p:spPr>
            <a:xfrm>
              <a:off x="3975100" y="4555398"/>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2</a:t>
              </a:r>
              <a:endParaRPr sz="1100" b="0" i="0" u="none" strike="noStrike" cap="none">
                <a:solidFill>
                  <a:srgbClr val="000000"/>
                </a:solidFill>
                <a:latin typeface="Open Sans Light"/>
                <a:ea typeface="Open Sans Light"/>
                <a:cs typeface="Open Sans Light"/>
                <a:sym typeface="Open Sans Light"/>
              </a:endParaRPr>
            </a:p>
          </p:txBody>
        </p:sp>
        <p:sp>
          <p:nvSpPr>
            <p:cNvPr id="84" name="Google Shape;84;p2">
              <a:extLst>
                <a:ext uri="{FF2B5EF4-FFF2-40B4-BE49-F238E27FC236}">
                  <a16:creationId xmlns:a16="http://schemas.microsoft.com/office/drawing/2014/main" id="{F1C52700-224B-BCFD-5A59-5FA1638736C6}"/>
                </a:ext>
              </a:extLst>
            </p:cNvPr>
            <p:cNvSpPr txBox="1"/>
            <p:nvPr/>
          </p:nvSpPr>
          <p:spPr>
            <a:xfrm>
              <a:off x="4448107" y="4913004"/>
              <a:ext cx="7293901" cy="4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labor market </a:t>
              </a:r>
              <a:r>
                <a:rPr lang="en" sz="900" dirty="0">
                  <a:solidFill>
                    <a:schemeClr val="lt1"/>
                  </a:solidFill>
                  <a:latin typeface="Open Sans Light"/>
                  <a:ea typeface="Open Sans Light"/>
                  <a:cs typeface="Open Sans Light"/>
                  <a:sym typeface="Open Sans Light"/>
                </a:rPr>
                <a:t>continue to </a:t>
              </a:r>
              <a:r>
                <a:rPr lang="en" sz="900" b="0" i="0" u="none" strike="noStrike" cap="none" dirty="0">
                  <a:solidFill>
                    <a:schemeClr val="lt1"/>
                  </a:solidFill>
                  <a:latin typeface="Open Sans Light"/>
                  <a:ea typeface="Open Sans Light"/>
                  <a:cs typeface="Open Sans Light"/>
                  <a:sym typeface="Open Sans Light"/>
                </a:rPr>
                <a:t>soften as unemployment was consistent at relatively low rates throughout the year. The labor force participation rate shows signs of a new normal.</a:t>
              </a:r>
              <a:endParaRPr sz="900" b="0" i="0" u="none" strike="noStrike" cap="none" dirty="0">
                <a:solidFill>
                  <a:schemeClr val="lt1"/>
                </a:solidFill>
                <a:latin typeface="Open Sans Light"/>
                <a:ea typeface="Open Sans Light"/>
                <a:cs typeface="Open Sans Light"/>
                <a:sym typeface="Open Sans Light"/>
              </a:endParaRPr>
            </a:p>
          </p:txBody>
        </p:sp>
      </p:grpSp>
      <p:grpSp>
        <p:nvGrpSpPr>
          <p:cNvPr id="85" name="Google Shape;85;p2">
            <a:extLst>
              <a:ext uri="{FF2B5EF4-FFF2-40B4-BE49-F238E27FC236}">
                <a16:creationId xmlns:a16="http://schemas.microsoft.com/office/drawing/2014/main" id="{C401AE76-1D70-2843-984D-BCB4A51CE0F3}"/>
              </a:ext>
            </a:extLst>
          </p:cNvPr>
          <p:cNvGrpSpPr/>
          <p:nvPr/>
        </p:nvGrpSpPr>
        <p:grpSpPr>
          <a:xfrm>
            <a:off x="3102556" y="286294"/>
            <a:ext cx="5542482" cy="795686"/>
            <a:chOff x="4343375" y="472914"/>
            <a:chExt cx="7389976" cy="1060914"/>
          </a:xfrm>
        </p:grpSpPr>
        <p:grpSp>
          <p:nvGrpSpPr>
            <p:cNvPr id="86" name="Google Shape;86;p2">
              <a:extLst>
                <a:ext uri="{FF2B5EF4-FFF2-40B4-BE49-F238E27FC236}">
                  <a16:creationId xmlns:a16="http://schemas.microsoft.com/office/drawing/2014/main" id="{2A6D5A7E-E947-F131-1EC6-C4F4A028A8F9}"/>
                </a:ext>
              </a:extLst>
            </p:cNvPr>
            <p:cNvGrpSpPr/>
            <p:nvPr/>
          </p:nvGrpSpPr>
          <p:grpSpPr>
            <a:xfrm>
              <a:off x="4343375" y="472914"/>
              <a:ext cx="7389976" cy="1027287"/>
              <a:chOff x="3975100" y="993147"/>
              <a:chExt cx="7389976" cy="1027287"/>
            </a:xfrm>
          </p:grpSpPr>
          <p:sp>
            <p:nvSpPr>
              <p:cNvPr id="87" name="Google Shape;87;p2">
                <a:extLst>
                  <a:ext uri="{FF2B5EF4-FFF2-40B4-BE49-F238E27FC236}">
                    <a16:creationId xmlns:a16="http://schemas.microsoft.com/office/drawing/2014/main" id="{3FE5C138-C5E3-1D9A-E85C-64736EAF8610}"/>
                  </a:ext>
                </a:extLst>
              </p:cNvPr>
              <p:cNvSpPr txBox="1"/>
              <p:nvPr/>
            </p:nvSpPr>
            <p:spPr>
              <a:xfrm>
                <a:off x="4413176" y="1019247"/>
                <a:ext cx="6951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500" b="1" i="0" u="none" strike="noStrike" cap="none">
                    <a:solidFill>
                      <a:srgbClr val="FFFFFF"/>
                    </a:solidFill>
                    <a:latin typeface="Open Sans ExtraBold"/>
                    <a:ea typeface="Open Sans ExtraBold"/>
                    <a:cs typeface="Open Sans ExtraBold"/>
                    <a:sym typeface="Open Sans ExtraBold"/>
                  </a:rPr>
                  <a:t>Economic growth</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88" name="Google Shape;88;p2">
                <a:extLst>
                  <a:ext uri="{FF2B5EF4-FFF2-40B4-BE49-F238E27FC236}">
                    <a16:creationId xmlns:a16="http://schemas.microsoft.com/office/drawing/2014/main" id="{2CA78924-23AE-2A26-11FD-9BA1FD9B3541}"/>
                  </a:ext>
                </a:extLst>
              </p:cNvPr>
              <p:cNvSpPr txBox="1"/>
              <p:nvPr/>
            </p:nvSpPr>
            <p:spPr>
              <a:xfrm>
                <a:off x="3975100" y="99314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1</a:t>
                </a:r>
                <a:endParaRPr sz="1100" b="0" i="0" u="none" strike="noStrike" cap="none">
                  <a:solidFill>
                    <a:srgbClr val="000000"/>
                  </a:solidFill>
                  <a:latin typeface="Open Sans Light"/>
                  <a:ea typeface="Open Sans Light"/>
                  <a:cs typeface="Open Sans Light"/>
                  <a:sym typeface="Open Sans Light"/>
                </a:endParaRPr>
              </a:p>
            </p:txBody>
          </p:sp>
          <p:sp>
            <p:nvSpPr>
              <p:cNvPr id="89" name="Google Shape;89;p2">
                <a:extLst>
                  <a:ext uri="{FF2B5EF4-FFF2-40B4-BE49-F238E27FC236}">
                    <a16:creationId xmlns:a16="http://schemas.microsoft.com/office/drawing/2014/main" id="{FBFD5C60-3069-452F-F16B-4D17529115EA}"/>
                  </a:ext>
                </a:extLst>
              </p:cNvPr>
              <p:cNvSpPr txBox="1"/>
              <p:nvPr/>
            </p:nvSpPr>
            <p:spPr>
              <a:xfrm>
                <a:off x="4413183" y="1374143"/>
                <a:ext cx="6822900" cy="64629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United States Economy grew at </a:t>
                </a:r>
                <a:r>
                  <a:rPr lang="en" sz="900" dirty="0">
                    <a:solidFill>
                      <a:schemeClr val="lt1"/>
                    </a:solidFill>
                    <a:latin typeface="Open Sans Light"/>
                    <a:ea typeface="Open Sans Light"/>
                    <a:cs typeface="Open Sans Light"/>
                    <a:sym typeface="Open Sans Light"/>
                  </a:rPr>
                  <a:t>2.8%</a:t>
                </a:r>
                <a:r>
                  <a:rPr lang="en" sz="900" b="0" i="0" u="none" strike="noStrike" cap="none" dirty="0">
                    <a:solidFill>
                      <a:schemeClr val="lt1"/>
                    </a:solidFill>
                    <a:latin typeface="Open Sans Light"/>
                    <a:ea typeface="Open Sans Light"/>
                    <a:cs typeface="Open Sans Light"/>
                    <a:sym typeface="Open Sans Light"/>
                  </a:rPr>
                  <a:t> in 2024. This moderate growth was driven through consumer spending specifically on </a:t>
                </a:r>
                <a:r>
                  <a:rPr lang="en" sz="900" dirty="0">
                    <a:solidFill>
                      <a:schemeClr val="lt1"/>
                    </a:solidFill>
                    <a:latin typeface="Open Sans Light"/>
                    <a:ea typeface="Open Sans Light"/>
                    <a:cs typeface="Open Sans Light"/>
                    <a:sym typeface="Open Sans Light"/>
                  </a:rPr>
                  <a:t>services &amp; durable goods.  This stable growth is expected to continue into 2025</a:t>
                </a:r>
                <a:endParaRPr sz="800" b="0" i="0" u="none" strike="noStrike" cap="none" dirty="0">
                  <a:solidFill>
                    <a:srgbClr val="FFFFFF"/>
                  </a:solidFill>
                  <a:latin typeface="Open Sans Light"/>
                  <a:ea typeface="Open Sans Light"/>
                  <a:cs typeface="Open Sans Light"/>
                  <a:sym typeface="Open Sans Light"/>
                </a:endParaRPr>
              </a:p>
            </p:txBody>
          </p:sp>
        </p:grpSp>
        <p:sp>
          <p:nvSpPr>
            <p:cNvPr id="90" name="Google Shape;90;p2">
              <a:extLst>
                <a:ext uri="{FF2B5EF4-FFF2-40B4-BE49-F238E27FC236}">
                  <a16:creationId xmlns:a16="http://schemas.microsoft.com/office/drawing/2014/main" id="{FAAC82C2-FA7A-511B-6720-CEF1E007B6C4}"/>
                </a:ext>
              </a:extLst>
            </p:cNvPr>
            <p:cNvSpPr/>
            <p:nvPr/>
          </p:nvSpPr>
          <p:spPr>
            <a:xfrm flipH="1">
              <a:off x="4709426" y="591228"/>
              <a:ext cx="45600" cy="9426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1" name="Google Shape;91;p2">
            <a:extLst>
              <a:ext uri="{FF2B5EF4-FFF2-40B4-BE49-F238E27FC236}">
                <a16:creationId xmlns:a16="http://schemas.microsoft.com/office/drawing/2014/main" id="{96708975-542E-2EEB-05B2-ABB09D8A93F2}"/>
              </a:ext>
            </a:extLst>
          </p:cNvPr>
          <p:cNvGrpSpPr/>
          <p:nvPr/>
        </p:nvGrpSpPr>
        <p:grpSpPr>
          <a:xfrm>
            <a:off x="3081813" y="2747107"/>
            <a:ext cx="336839" cy="598923"/>
            <a:chOff x="3975100" y="4555398"/>
            <a:chExt cx="449119" cy="798564"/>
          </a:xfrm>
        </p:grpSpPr>
        <p:sp>
          <p:nvSpPr>
            <p:cNvPr id="92" name="Google Shape;92;p2">
              <a:extLst>
                <a:ext uri="{FF2B5EF4-FFF2-40B4-BE49-F238E27FC236}">
                  <a16:creationId xmlns:a16="http://schemas.microsoft.com/office/drawing/2014/main" id="{A174B5BF-8A21-B49E-AB95-4211A4C77D69}"/>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4</a:t>
              </a:r>
              <a:endParaRPr sz="1100" b="0" i="0" u="none" strike="noStrike" cap="none">
                <a:solidFill>
                  <a:srgbClr val="000000"/>
                </a:solidFill>
                <a:latin typeface="Open Sans Light"/>
                <a:ea typeface="Open Sans Light"/>
                <a:cs typeface="Open Sans Light"/>
                <a:sym typeface="Open Sans Light"/>
              </a:endParaRPr>
            </a:p>
          </p:txBody>
        </p:sp>
        <p:sp>
          <p:nvSpPr>
            <p:cNvPr id="93" name="Google Shape;93;p2">
              <a:extLst>
                <a:ext uri="{FF2B5EF4-FFF2-40B4-BE49-F238E27FC236}">
                  <a16:creationId xmlns:a16="http://schemas.microsoft.com/office/drawing/2014/main" id="{808C4F44-7E8B-2394-7848-4D5B801BBD3B}"/>
                </a:ext>
              </a:extLst>
            </p:cNvPr>
            <p:cNvSpPr/>
            <p:nvPr/>
          </p:nvSpPr>
          <p:spPr>
            <a:xfrm>
              <a:off x="4378619" y="4622442"/>
              <a:ext cx="45600" cy="73152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5" name="Google Shape;95;p2">
            <a:extLst>
              <a:ext uri="{FF2B5EF4-FFF2-40B4-BE49-F238E27FC236}">
                <a16:creationId xmlns:a16="http://schemas.microsoft.com/office/drawing/2014/main" id="{86E3CDFA-2A84-D691-F2E7-0ED5D8A1A721}"/>
              </a:ext>
            </a:extLst>
          </p:cNvPr>
          <p:cNvGrpSpPr/>
          <p:nvPr/>
        </p:nvGrpSpPr>
        <p:grpSpPr>
          <a:xfrm>
            <a:off x="3115803" y="3495974"/>
            <a:ext cx="5747803" cy="1259374"/>
            <a:chOff x="3975100" y="4549503"/>
            <a:chExt cx="7663737" cy="1679166"/>
          </a:xfrm>
        </p:grpSpPr>
        <p:grpSp>
          <p:nvGrpSpPr>
            <p:cNvPr id="96" name="Google Shape;96;p2">
              <a:extLst>
                <a:ext uri="{FF2B5EF4-FFF2-40B4-BE49-F238E27FC236}">
                  <a16:creationId xmlns:a16="http://schemas.microsoft.com/office/drawing/2014/main" id="{97BD2BEC-257E-6D1F-E426-4142E9028D49}"/>
                </a:ext>
              </a:extLst>
            </p:cNvPr>
            <p:cNvGrpSpPr/>
            <p:nvPr/>
          </p:nvGrpSpPr>
          <p:grpSpPr>
            <a:xfrm>
              <a:off x="4328165" y="4549503"/>
              <a:ext cx="7310672" cy="1679166"/>
              <a:chOff x="4328165" y="4715047"/>
              <a:chExt cx="7310672" cy="1679166"/>
            </a:xfrm>
          </p:grpSpPr>
          <p:sp>
            <p:nvSpPr>
              <p:cNvPr id="97" name="Google Shape;97;p2">
                <a:extLst>
                  <a:ext uri="{FF2B5EF4-FFF2-40B4-BE49-F238E27FC236}">
                    <a16:creationId xmlns:a16="http://schemas.microsoft.com/office/drawing/2014/main" id="{1E24F090-86F8-566F-DD76-BDBC66BF287D}"/>
                  </a:ext>
                </a:extLst>
              </p:cNvPr>
              <p:cNvSpPr txBox="1"/>
              <p:nvPr/>
            </p:nvSpPr>
            <p:spPr>
              <a:xfrm>
                <a:off x="4362937" y="4715047"/>
                <a:ext cx="7275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FFFFFF"/>
                    </a:solidFill>
                    <a:latin typeface="Open Sans ExtraBold"/>
                    <a:ea typeface="Open Sans ExtraBold"/>
                    <a:cs typeface="Open Sans ExtraBold"/>
                    <a:sym typeface="Open Sans ExtraBold"/>
                  </a:rPr>
                  <a:t>The ”Known Unknowns”</a:t>
                </a:r>
                <a:endParaRPr sz="900" b="1" i="0" u="none" strike="noStrike" cap="none" dirty="0">
                  <a:solidFill>
                    <a:srgbClr val="000000"/>
                  </a:solidFill>
                  <a:latin typeface="Open Sans ExtraBold"/>
                  <a:ea typeface="Open Sans ExtraBold"/>
                  <a:cs typeface="Open Sans ExtraBold"/>
                  <a:sym typeface="Open Sans ExtraBold"/>
                </a:endParaRPr>
              </a:p>
            </p:txBody>
          </p:sp>
          <p:sp>
            <p:nvSpPr>
              <p:cNvPr id="98" name="Google Shape;98;p2">
                <a:extLst>
                  <a:ext uri="{FF2B5EF4-FFF2-40B4-BE49-F238E27FC236}">
                    <a16:creationId xmlns:a16="http://schemas.microsoft.com/office/drawing/2014/main" id="{1E16F278-7E13-2D07-72A0-3D1821402874}"/>
                  </a:ext>
                </a:extLst>
              </p:cNvPr>
              <p:cNvSpPr/>
              <p:nvPr/>
            </p:nvSpPr>
            <p:spPr>
              <a:xfrm flipH="1">
                <a:off x="4328165" y="4809252"/>
                <a:ext cx="45600" cy="1584961"/>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99" name="Google Shape;99;p2">
              <a:extLst>
                <a:ext uri="{FF2B5EF4-FFF2-40B4-BE49-F238E27FC236}">
                  <a16:creationId xmlns:a16="http://schemas.microsoft.com/office/drawing/2014/main" id="{7BE90977-D883-C3DC-91C9-EE01417D5933}"/>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5</a:t>
              </a:r>
              <a:endParaRPr sz="1100" b="0" i="0" u="none" strike="noStrike" cap="none">
                <a:solidFill>
                  <a:srgbClr val="000000"/>
                </a:solidFill>
                <a:latin typeface="Open Sans Light"/>
                <a:ea typeface="Open Sans Light"/>
                <a:cs typeface="Open Sans Light"/>
                <a:sym typeface="Open Sans Light"/>
              </a:endParaRPr>
            </a:p>
          </p:txBody>
        </p:sp>
        <p:sp>
          <p:nvSpPr>
            <p:cNvPr id="100" name="Google Shape;100;p2">
              <a:extLst>
                <a:ext uri="{FF2B5EF4-FFF2-40B4-BE49-F238E27FC236}">
                  <a16:creationId xmlns:a16="http://schemas.microsoft.com/office/drawing/2014/main" id="{387164AA-82B6-CAD0-D0D9-2C01062B431F}"/>
                </a:ext>
              </a:extLst>
            </p:cNvPr>
            <p:cNvSpPr txBox="1"/>
            <p:nvPr/>
          </p:nvSpPr>
          <p:spPr>
            <a:xfrm>
              <a:off x="4415616" y="4995621"/>
              <a:ext cx="7182900" cy="12208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rgbClr val="FFFFFF"/>
                  </a:solidFill>
                  <a:latin typeface="Open Sans Light"/>
                  <a:ea typeface="Open Sans Light"/>
                  <a:cs typeface="Open Sans Light"/>
                  <a:sym typeface="Open Sans Light"/>
                </a:rPr>
                <a:t>Economy is on solid ground </a:t>
              </a:r>
              <a:r>
                <a:rPr lang="en" sz="1100" b="0" i="0" u="none" strike="noStrike" cap="none" dirty="0" err="1">
                  <a:solidFill>
                    <a:srgbClr val="FFFFFF"/>
                  </a:solidFill>
                  <a:latin typeface="Open Sans Light"/>
                  <a:ea typeface="Open Sans Light"/>
                  <a:cs typeface="Open Sans Light"/>
                  <a:sym typeface="Open Sans Light"/>
                </a:rPr>
                <a:t>accor</a:t>
              </a:r>
              <a:r>
                <a:rPr lang="en-US" sz="1100" b="0" i="0" u="none" strike="noStrike" cap="none" dirty="0">
                  <a:solidFill>
                    <a:srgbClr val="FFFFFF"/>
                  </a:solidFill>
                  <a:latin typeface="Open Sans Light"/>
                  <a:ea typeface="Open Sans Light"/>
                  <a:cs typeface="Open Sans Light"/>
                  <a:sym typeface="Open Sans Light"/>
                </a:rPr>
                <a:t>d</a:t>
              </a:r>
              <a:r>
                <a:rPr lang="en" sz="1100" b="0" i="0" u="none" strike="noStrike" cap="none" dirty="0" err="1">
                  <a:solidFill>
                    <a:srgbClr val="FFFFFF"/>
                  </a:solidFill>
                  <a:latin typeface="Open Sans Light"/>
                  <a:ea typeface="Open Sans Light"/>
                  <a:cs typeface="Open Sans Light"/>
                  <a:sym typeface="Open Sans Light"/>
                </a:rPr>
                <a:t>ing</a:t>
              </a:r>
              <a:r>
                <a:rPr lang="en" sz="1100" b="0" i="0" u="none" strike="noStrike" cap="none" dirty="0">
                  <a:solidFill>
                    <a:srgbClr val="FFFFFF"/>
                  </a:solidFill>
                  <a:latin typeface="Open Sans Light"/>
                  <a:ea typeface="Open Sans Light"/>
                  <a:cs typeface="Open Sans Light"/>
                  <a:sym typeface="Open Sans Light"/>
                </a:rPr>
                <a:t> to the Federal Reserve and monetary policy is in a holding pattern with rates in the face of the known unknowns</a:t>
              </a:r>
            </a:p>
            <a:p>
              <a:pPr marL="0" marR="0" lvl="0" indent="0" algn="l" rtl="0">
                <a:lnSpc>
                  <a:spcPct val="100000"/>
                </a:lnSpc>
                <a:spcBef>
                  <a:spcPts val="0"/>
                </a:spcBef>
                <a:spcAft>
                  <a:spcPts val="0"/>
                </a:spcAft>
                <a:buClr>
                  <a:srgbClr val="000000"/>
                </a:buClr>
                <a:buSzPts val="1200"/>
                <a:buFont typeface="Arial"/>
                <a:buNone/>
              </a:pPr>
              <a:endParaRPr lang="en" sz="1100" dirty="0">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rgbClr val="FFFFFF"/>
                  </a:solidFill>
                  <a:latin typeface="Open Sans Light"/>
                  <a:ea typeface="Open Sans Light"/>
                  <a:cs typeface="Open Sans Light"/>
                  <a:sym typeface="Open Sans Light"/>
                </a:rPr>
                <a:t>Fiscal and Trade policies are the key known unknowns that will play a role in shaping the economy in 2025 </a:t>
              </a:r>
              <a:endParaRPr sz="1100" b="0" i="0" u="none" strike="noStrike" cap="none" dirty="0">
                <a:solidFill>
                  <a:srgbClr val="FFFFFF"/>
                </a:solidFill>
                <a:latin typeface="Open Sans Light"/>
                <a:ea typeface="Open Sans Light"/>
                <a:cs typeface="Open Sans Light"/>
                <a:sym typeface="Open Sans Light"/>
              </a:endParaRPr>
            </a:p>
          </p:txBody>
        </p:sp>
      </p:grpSp>
      <p:grpSp>
        <p:nvGrpSpPr>
          <p:cNvPr id="103" name="Google Shape;103;p2">
            <a:extLst>
              <a:ext uri="{FF2B5EF4-FFF2-40B4-BE49-F238E27FC236}">
                <a16:creationId xmlns:a16="http://schemas.microsoft.com/office/drawing/2014/main" id="{B0948C99-294C-50D8-DF70-5263EFC3B791}"/>
              </a:ext>
            </a:extLst>
          </p:cNvPr>
          <p:cNvGrpSpPr/>
          <p:nvPr/>
        </p:nvGrpSpPr>
        <p:grpSpPr>
          <a:xfrm>
            <a:off x="3096883" y="1921673"/>
            <a:ext cx="5734435" cy="921536"/>
            <a:chOff x="3975100" y="2766297"/>
            <a:chExt cx="7645913" cy="1228712"/>
          </a:xfrm>
        </p:grpSpPr>
        <p:grpSp>
          <p:nvGrpSpPr>
            <p:cNvPr id="104" name="Google Shape;104;p2">
              <a:extLst>
                <a:ext uri="{FF2B5EF4-FFF2-40B4-BE49-F238E27FC236}">
                  <a16:creationId xmlns:a16="http://schemas.microsoft.com/office/drawing/2014/main" id="{92BEE765-D855-CCC7-2450-45E0F58E94E2}"/>
                </a:ext>
              </a:extLst>
            </p:cNvPr>
            <p:cNvGrpSpPr/>
            <p:nvPr/>
          </p:nvGrpSpPr>
          <p:grpSpPr>
            <a:xfrm>
              <a:off x="4358525" y="2797075"/>
              <a:ext cx="6647152" cy="883140"/>
              <a:chOff x="4358525" y="2749539"/>
              <a:chExt cx="6647152" cy="883140"/>
            </a:xfrm>
          </p:grpSpPr>
          <p:sp>
            <p:nvSpPr>
              <p:cNvPr id="105" name="Google Shape;105;p2">
                <a:extLst>
                  <a:ext uri="{FF2B5EF4-FFF2-40B4-BE49-F238E27FC236}">
                    <a16:creationId xmlns:a16="http://schemas.microsoft.com/office/drawing/2014/main" id="{A8E81CCC-B697-FC75-8888-A72015A32E97}"/>
                  </a:ext>
                </a:extLst>
              </p:cNvPr>
              <p:cNvSpPr txBox="1"/>
              <p:nvPr/>
            </p:nvSpPr>
            <p:spPr>
              <a:xfrm>
                <a:off x="4413177" y="2749539"/>
                <a:ext cx="65925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Inflation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06" name="Google Shape;106;p2">
                <a:extLst>
                  <a:ext uri="{FF2B5EF4-FFF2-40B4-BE49-F238E27FC236}">
                    <a16:creationId xmlns:a16="http://schemas.microsoft.com/office/drawing/2014/main" id="{11F04DE4-7A89-1408-A74D-FD0B22E200E1}"/>
                  </a:ext>
                </a:extLst>
              </p:cNvPr>
              <p:cNvSpPr/>
              <p:nvPr/>
            </p:nvSpPr>
            <p:spPr>
              <a:xfrm>
                <a:off x="4358525" y="2809779"/>
                <a:ext cx="456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107" name="Google Shape;107;p2">
              <a:extLst>
                <a:ext uri="{FF2B5EF4-FFF2-40B4-BE49-F238E27FC236}">
                  <a16:creationId xmlns:a16="http://schemas.microsoft.com/office/drawing/2014/main" id="{9C4A63BE-27DD-F68F-5452-E2E80A014296}"/>
                </a:ext>
              </a:extLst>
            </p:cNvPr>
            <p:cNvSpPr txBox="1"/>
            <p:nvPr/>
          </p:nvSpPr>
          <p:spPr>
            <a:xfrm>
              <a:off x="4431213" y="3164055"/>
              <a:ext cx="7189800" cy="83095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dirty="0">
                  <a:solidFill>
                    <a:schemeClr val="lt1"/>
                  </a:solidFill>
                  <a:latin typeface="Open Sans Light"/>
                  <a:ea typeface="Open Sans Light"/>
                  <a:cs typeface="Open Sans Light"/>
                  <a:sym typeface="Open Sans Light"/>
                </a:rPr>
                <a:t>Global and domestic economic factors, including key indicators like housing, wages, supply chains and policy will determine future inflation trends and economic movements in 2025, but for now inflation is near target range, albeit slightly elevated</a:t>
              </a:r>
              <a:endParaRPr sz="800" b="0" i="0" u="none" strike="noStrike" cap="none" dirty="0">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dirty="0">
                <a:solidFill>
                  <a:srgbClr val="000000"/>
                </a:solidFill>
                <a:latin typeface="Open Sans Light"/>
                <a:ea typeface="Open Sans Light"/>
                <a:cs typeface="Open Sans Light"/>
                <a:sym typeface="Open Sans Light"/>
              </a:endParaRPr>
            </a:p>
          </p:txBody>
        </p:sp>
        <p:sp>
          <p:nvSpPr>
            <p:cNvPr id="108" name="Google Shape;108;p2">
              <a:extLst>
                <a:ext uri="{FF2B5EF4-FFF2-40B4-BE49-F238E27FC236}">
                  <a16:creationId xmlns:a16="http://schemas.microsoft.com/office/drawing/2014/main" id="{817BE2C2-5E32-75A0-53B1-DAE37D4EF2D5}"/>
                </a:ext>
              </a:extLst>
            </p:cNvPr>
            <p:cNvSpPr txBox="1"/>
            <p:nvPr/>
          </p:nvSpPr>
          <p:spPr>
            <a:xfrm>
              <a:off x="3975100" y="276629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3</a:t>
              </a:r>
              <a:endParaRPr sz="1100" b="0" i="0" u="none" strike="noStrike" cap="none">
                <a:solidFill>
                  <a:srgbClr val="000000"/>
                </a:solidFill>
                <a:latin typeface="Open Sans Light"/>
                <a:ea typeface="Open Sans Light"/>
                <a:cs typeface="Open Sans Light"/>
                <a:sym typeface="Open Sans Light"/>
              </a:endParaRPr>
            </a:p>
          </p:txBody>
        </p:sp>
      </p:grpSp>
      <p:pic>
        <p:nvPicPr>
          <p:cNvPr id="109" name="Google Shape;109;p2">
            <a:extLst>
              <a:ext uri="{FF2B5EF4-FFF2-40B4-BE49-F238E27FC236}">
                <a16:creationId xmlns:a16="http://schemas.microsoft.com/office/drawing/2014/main" id="{18A6D7EF-E36E-5C64-C148-C479A2AFE999}"/>
              </a:ext>
            </a:extLst>
          </p:cNvPr>
          <p:cNvPicPr preferRelativeResize="0"/>
          <p:nvPr/>
        </p:nvPicPr>
        <p:blipFill rotWithShape="1">
          <a:blip r:embed="rId3">
            <a:alphaModFix/>
          </a:blip>
          <a:srcRect/>
          <a:stretch/>
        </p:blipFill>
        <p:spPr>
          <a:xfrm>
            <a:off x="1668966" y="3335018"/>
            <a:ext cx="915663" cy="1394303"/>
          </a:xfrm>
          <a:prstGeom prst="rect">
            <a:avLst/>
          </a:prstGeom>
          <a:noFill/>
          <a:ln>
            <a:noFill/>
          </a:ln>
        </p:spPr>
      </p:pic>
      <p:sp>
        <p:nvSpPr>
          <p:cNvPr id="110" name="Google Shape;110;p2">
            <a:extLst>
              <a:ext uri="{FF2B5EF4-FFF2-40B4-BE49-F238E27FC236}">
                <a16:creationId xmlns:a16="http://schemas.microsoft.com/office/drawing/2014/main" id="{68FED8D4-C4B7-E4D6-2AF6-0563DA81FBA0}"/>
              </a:ext>
            </a:extLst>
          </p:cNvPr>
          <p:cNvSpPr txBox="1"/>
          <p:nvPr/>
        </p:nvSpPr>
        <p:spPr>
          <a:xfrm>
            <a:off x="3465854" y="2770420"/>
            <a:ext cx="4944375" cy="30015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Housing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11" name="Google Shape;111;p2">
            <a:extLst>
              <a:ext uri="{FF2B5EF4-FFF2-40B4-BE49-F238E27FC236}">
                <a16:creationId xmlns:a16="http://schemas.microsoft.com/office/drawing/2014/main" id="{EC18AEC5-F031-66E7-2C50-FC54C42C4F2C}"/>
              </a:ext>
            </a:extLst>
          </p:cNvPr>
          <p:cNvSpPr txBox="1"/>
          <p:nvPr/>
        </p:nvSpPr>
        <p:spPr>
          <a:xfrm>
            <a:off x="3476307" y="3011169"/>
            <a:ext cx="5392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200"/>
              <a:buFont typeface="Arial"/>
              <a:buNone/>
            </a:pPr>
            <a:r>
              <a:rPr lang="en" sz="900" dirty="0">
                <a:solidFill>
                  <a:schemeClr val="lt1"/>
                </a:solidFill>
                <a:latin typeface="Open Sans Light"/>
                <a:ea typeface="Open Sans Light"/>
                <a:cs typeface="Open Sans Light"/>
                <a:sym typeface="Open Sans Light"/>
              </a:rPr>
              <a:t>Housing prices </a:t>
            </a:r>
            <a:r>
              <a:rPr lang="en-US" sz="900" dirty="0">
                <a:solidFill>
                  <a:schemeClr val="lt1"/>
                </a:solidFill>
                <a:latin typeface="Open Sans Light"/>
                <a:ea typeface="Open Sans Light"/>
                <a:cs typeface="Open Sans Light"/>
                <a:sym typeface="Open Sans Light"/>
              </a:rPr>
              <a:t>likely</a:t>
            </a:r>
            <a:r>
              <a:rPr lang="en" sz="900" dirty="0">
                <a:solidFill>
                  <a:schemeClr val="lt1"/>
                </a:solidFill>
                <a:latin typeface="Open Sans Light"/>
                <a:ea typeface="Open Sans Light"/>
                <a:cs typeface="Open Sans Light"/>
                <a:sym typeface="Open Sans Light"/>
              </a:rPr>
              <a:t> to remain elevated in the midst of limited supply, vacancy, along with affordability challenges due to elevated mortgage rates.</a:t>
            </a:r>
            <a:endParaRPr sz="900"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900" dirty="0">
              <a:solidFill>
                <a:schemeClr val="lt1"/>
              </a:solidFill>
              <a:latin typeface="Open Sans Light"/>
              <a:ea typeface="Open Sans Light"/>
              <a:cs typeface="Open Sans Light"/>
              <a:sym typeface="Open Sans Light"/>
            </a:endParaRPr>
          </a:p>
        </p:txBody>
      </p:sp>
      <p:sp>
        <p:nvSpPr>
          <p:cNvPr id="2" name="Rectangle 1">
            <a:extLst>
              <a:ext uri="{FF2B5EF4-FFF2-40B4-BE49-F238E27FC236}">
                <a16:creationId xmlns:a16="http://schemas.microsoft.com/office/drawing/2014/main" id="{1B828D9A-A8D7-5D57-DB17-77A01D3E25C1}"/>
              </a:ext>
            </a:extLst>
          </p:cNvPr>
          <p:cNvSpPr/>
          <p:nvPr/>
        </p:nvSpPr>
        <p:spPr>
          <a:xfrm>
            <a:off x="2973859" y="1944756"/>
            <a:ext cx="6071287" cy="2940281"/>
          </a:xfrm>
          <a:prstGeom prst="rect">
            <a:avLst/>
          </a:prstGeom>
          <a:solidFill>
            <a:srgbClr val="0B3B55">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8A2E6A4-C662-2792-FA94-C4BAE00EF613}"/>
              </a:ext>
            </a:extLst>
          </p:cNvPr>
          <p:cNvSpPr/>
          <p:nvPr/>
        </p:nvSpPr>
        <p:spPr>
          <a:xfrm>
            <a:off x="2861984" y="212938"/>
            <a:ext cx="6071287" cy="916059"/>
          </a:xfrm>
          <a:prstGeom prst="rect">
            <a:avLst/>
          </a:prstGeom>
          <a:solidFill>
            <a:srgbClr val="0B3B55">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466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cxnSp>
        <p:nvCxnSpPr>
          <p:cNvPr id="194" name="Google Shape;194;p13"/>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195" name="Google Shape;195;p13"/>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96" name="Google Shape;196;p13"/>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Unemployment Consistently Sits Around 4.1% During the Second Half of 2024</a:t>
            </a:r>
            <a:endParaRPr sz="3000">
              <a:solidFill>
                <a:srgbClr val="000000"/>
              </a:solidFill>
            </a:endParaRPr>
          </a:p>
        </p:txBody>
      </p:sp>
      <p:pic>
        <p:nvPicPr>
          <p:cNvPr id="197" name="Google Shape;197;p13"/>
          <p:cNvPicPr preferRelativeResize="0"/>
          <p:nvPr/>
        </p:nvPicPr>
        <p:blipFill rotWithShape="1">
          <a:blip r:embed="rId3">
            <a:alphaModFix/>
          </a:blip>
          <a:srcRect/>
          <a:stretch/>
        </p:blipFill>
        <p:spPr>
          <a:xfrm>
            <a:off x="1743631" y="992166"/>
            <a:ext cx="5656741" cy="4023585"/>
          </a:xfrm>
          <a:prstGeom prst="rect">
            <a:avLst/>
          </a:prstGeom>
          <a:noFill/>
          <a:ln>
            <a:noFill/>
          </a:ln>
        </p:spPr>
      </p:pic>
      <p:sp>
        <p:nvSpPr>
          <p:cNvPr id="2" name="Rectangle 1">
            <a:extLst>
              <a:ext uri="{FF2B5EF4-FFF2-40B4-BE49-F238E27FC236}">
                <a16:creationId xmlns:a16="http://schemas.microsoft.com/office/drawing/2014/main" id="{682A426E-39EB-9CD2-F415-D4AE58C4F5E1}"/>
              </a:ext>
            </a:extLst>
          </p:cNvPr>
          <p:cNvSpPr/>
          <p:nvPr/>
        </p:nvSpPr>
        <p:spPr>
          <a:xfrm>
            <a:off x="2461930" y="4733682"/>
            <a:ext cx="1246200"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cxnSp>
        <p:nvCxnSpPr>
          <p:cNvPr id="202" name="Google Shape;202;p14"/>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203" name="Google Shape;203;p14"/>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04" name="Google Shape;204;p14"/>
          <p:cNvSpPr txBox="1">
            <a:spLocks noGrp="1"/>
          </p:cNvSpPr>
          <p:nvPr>
            <p:ph type="title"/>
          </p:nvPr>
        </p:nvSpPr>
        <p:spPr>
          <a:xfrm>
            <a:off x="698200" y="284125"/>
            <a:ext cx="79938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Wisconsin Unemployment Remains Significantly Lower than National Unemployment Level</a:t>
            </a:r>
            <a:endParaRPr sz="3000">
              <a:solidFill>
                <a:srgbClr val="000000"/>
              </a:solidFill>
            </a:endParaRPr>
          </a:p>
        </p:txBody>
      </p:sp>
      <p:pic>
        <p:nvPicPr>
          <p:cNvPr id="205" name="Google Shape;205;p14"/>
          <p:cNvPicPr preferRelativeResize="0"/>
          <p:nvPr/>
        </p:nvPicPr>
        <p:blipFill rotWithShape="1">
          <a:blip r:embed="rId3">
            <a:alphaModFix/>
          </a:blip>
          <a:srcRect/>
          <a:stretch/>
        </p:blipFill>
        <p:spPr>
          <a:xfrm>
            <a:off x="1889619" y="992166"/>
            <a:ext cx="5364779" cy="4023585"/>
          </a:xfrm>
          <a:prstGeom prst="rect">
            <a:avLst/>
          </a:prstGeom>
          <a:noFill/>
          <a:ln>
            <a:noFill/>
          </a:ln>
        </p:spPr>
      </p:pic>
      <p:sp>
        <p:nvSpPr>
          <p:cNvPr id="2" name="Rectangle 1">
            <a:extLst>
              <a:ext uri="{FF2B5EF4-FFF2-40B4-BE49-F238E27FC236}">
                <a16:creationId xmlns:a16="http://schemas.microsoft.com/office/drawing/2014/main" id="{8E747A6E-0C27-1BA5-D82E-EFB8B6D49DCA}"/>
              </a:ext>
            </a:extLst>
          </p:cNvPr>
          <p:cNvSpPr/>
          <p:nvPr/>
        </p:nvSpPr>
        <p:spPr>
          <a:xfrm>
            <a:off x="2545236" y="4712478"/>
            <a:ext cx="1246199"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cxnSp>
        <p:nvCxnSpPr>
          <p:cNvPr id="210" name="Google Shape;210;p15"/>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211" name="Google Shape;211;p15"/>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12" name="Google Shape;212;p15"/>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Unemployment Rate in Brown County Decreased at the End of the Year</a:t>
            </a:r>
            <a:endParaRPr sz="3000">
              <a:solidFill>
                <a:srgbClr val="000000"/>
              </a:solidFill>
            </a:endParaRPr>
          </a:p>
        </p:txBody>
      </p:sp>
      <p:pic>
        <p:nvPicPr>
          <p:cNvPr id="213" name="Google Shape;213;p15"/>
          <p:cNvPicPr preferRelativeResize="0"/>
          <p:nvPr/>
        </p:nvPicPr>
        <p:blipFill>
          <a:blip r:embed="rId3">
            <a:alphaModFix/>
          </a:blip>
          <a:stretch>
            <a:fillRect/>
          </a:stretch>
        </p:blipFill>
        <p:spPr>
          <a:xfrm>
            <a:off x="1889618" y="992166"/>
            <a:ext cx="5364779" cy="4023585"/>
          </a:xfrm>
          <a:prstGeom prst="rect">
            <a:avLst/>
          </a:prstGeom>
          <a:noFill/>
          <a:ln>
            <a:noFill/>
          </a:ln>
        </p:spPr>
      </p:pic>
      <p:sp>
        <p:nvSpPr>
          <p:cNvPr id="2" name="Rectangle 1">
            <a:extLst>
              <a:ext uri="{FF2B5EF4-FFF2-40B4-BE49-F238E27FC236}">
                <a16:creationId xmlns:a16="http://schemas.microsoft.com/office/drawing/2014/main" id="{8992648D-EA37-C454-4128-2F5240013883}"/>
              </a:ext>
            </a:extLst>
          </p:cNvPr>
          <p:cNvSpPr/>
          <p:nvPr/>
        </p:nvSpPr>
        <p:spPr>
          <a:xfrm>
            <a:off x="2564091" y="4712478"/>
            <a:ext cx="1246200"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cxnSp>
        <p:nvCxnSpPr>
          <p:cNvPr id="218" name="Google Shape;218;p16"/>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219" name="Google Shape;219;p16"/>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20" name="Google Shape;220;p16"/>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Job Openings</a:t>
            </a:r>
            <a:r>
              <a:rPr lang="en" sz="1500" b="1">
                <a:solidFill>
                  <a:srgbClr val="000000"/>
                </a:solidFill>
              </a:rPr>
              <a:t> and Quits Have Previously Shown Signs of the Great Resignation But Have</a:t>
            </a:r>
            <a:endParaRPr sz="1500" b="1">
              <a:solidFill>
                <a:srgbClr val="000000"/>
              </a:solidFill>
            </a:endParaRPr>
          </a:p>
          <a:p>
            <a:pPr marL="0" lvl="0" indent="0" algn="l" rtl="0">
              <a:lnSpc>
                <a:spcPct val="90000"/>
              </a:lnSpc>
              <a:spcBef>
                <a:spcPts val="0"/>
              </a:spcBef>
              <a:spcAft>
                <a:spcPts val="0"/>
              </a:spcAft>
              <a:buSzPts val="1700"/>
              <a:buNone/>
            </a:pPr>
            <a:r>
              <a:rPr lang="en" sz="1500" b="1">
                <a:solidFill>
                  <a:srgbClr val="000000"/>
                </a:solidFill>
              </a:rPr>
              <a:t>Normalized Since</a:t>
            </a:r>
            <a:endParaRPr sz="1500" b="1">
              <a:solidFill>
                <a:srgbClr val="000000"/>
              </a:solidFill>
            </a:endParaRPr>
          </a:p>
        </p:txBody>
      </p:sp>
      <p:pic>
        <p:nvPicPr>
          <p:cNvPr id="221" name="Google Shape;221;p16"/>
          <p:cNvPicPr preferRelativeResize="0"/>
          <p:nvPr/>
        </p:nvPicPr>
        <p:blipFill rotWithShape="1">
          <a:blip r:embed="rId3">
            <a:alphaModFix/>
          </a:blip>
          <a:srcRect/>
          <a:stretch/>
        </p:blipFill>
        <p:spPr>
          <a:xfrm>
            <a:off x="698202" y="1444341"/>
            <a:ext cx="2614772" cy="3002907"/>
          </a:xfrm>
          <a:prstGeom prst="rect">
            <a:avLst/>
          </a:prstGeom>
          <a:noFill/>
          <a:ln>
            <a:noFill/>
          </a:ln>
        </p:spPr>
      </p:pic>
      <p:pic>
        <p:nvPicPr>
          <p:cNvPr id="222" name="Google Shape;222;p16"/>
          <p:cNvPicPr preferRelativeResize="0"/>
          <p:nvPr/>
        </p:nvPicPr>
        <p:blipFill rotWithShape="1">
          <a:blip r:embed="rId4">
            <a:alphaModFix/>
          </a:blip>
          <a:srcRect/>
          <a:stretch/>
        </p:blipFill>
        <p:spPr>
          <a:xfrm>
            <a:off x="3312974" y="1444340"/>
            <a:ext cx="2608877" cy="3002907"/>
          </a:xfrm>
          <a:prstGeom prst="rect">
            <a:avLst/>
          </a:prstGeom>
          <a:noFill/>
          <a:ln>
            <a:noFill/>
          </a:ln>
        </p:spPr>
      </p:pic>
      <p:pic>
        <p:nvPicPr>
          <p:cNvPr id="223" name="Google Shape;223;p16"/>
          <p:cNvPicPr preferRelativeResize="0"/>
          <p:nvPr/>
        </p:nvPicPr>
        <p:blipFill rotWithShape="1">
          <a:blip r:embed="rId5">
            <a:alphaModFix/>
          </a:blip>
          <a:srcRect/>
          <a:stretch/>
        </p:blipFill>
        <p:spPr>
          <a:xfrm>
            <a:off x="5921851" y="1444339"/>
            <a:ext cx="2614778" cy="3002907"/>
          </a:xfrm>
          <a:prstGeom prst="rect">
            <a:avLst/>
          </a:prstGeom>
          <a:noFill/>
          <a:ln>
            <a:noFill/>
          </a:ln>
        </p:spPr>
      </p:pic>
      <p:sp>
        <p:nvSpPr>
          <p:cNvPr id="2" name="Rectangle 1">
            <a:extLst>
              <a:ext uri="{FF2B5EF4-FFF2-40B4-BE49-F238E27FC236}">
                <a16:creationId xmlns:a16="http://schemas.microsoft.com/office/drawing/2014/main" id="{16EC07F8-126F-BA3E-9242-A5EEDB5311BE}"/>
              </a:ext>
            </a:extLst>
          </p:cNvPr>
          <p:cNvSpPr/>
          <p:nvPr/>
        </p:nvSpPr>
        <p:spPr>
          <a:xfrm>
            <a:off x="1187777" y="4281817"/>
            <a:ext cx="1055802"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84CD19-F814-F19D-381B-A878441457D0}"/>
              </a:ext>
            </a:extLst>
          </p:cNvPr>
          <p:cNvSpPr/>
          <p:nvPr/>
        </p:nvSpPr>
        <p:spPr>
          <a:xfrm>
            <a:off x="3796654" y="4195843"/>
            <a:ext cx="1055802"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5EED22F-BFB1-80BF-30C0-87E6173B08AA}"/>
              </a:ext>
            </a:extLst>
          </p:cNvPr>
          <p:cNvSpPr/>
          <p:nvPr/>
        </p:nvSpPr>
        <p:spPr>
          <a:xfrm>
            <a:off x="6405531" y="4239858"/>
            <a:ext cx="1154766"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cxnSp>
        <p:nvCxnSpPr>
          <p:cNvPr id="228" name="Google Shape;228;p17"/>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229" name="Google Shape;229;p17"/>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30" name="Google Shape;230;p17"/>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Labor Market is Closing Relative to Unemployment and Job Openings Comparison</a:t>
            </a:r>
            <a:endParaRPr sz="3000">
              <a:solidFill>
                <a:srgbClr val="000000"/>
              </a:solidFill>
            </a:endParaRPr>
          </a:p>
        </p:txBody>
      </p:sp>
      <p:pic>
        <p:nvPicPr>
          <p:cNvPr id="231" name="Google Shape;231;p17"/>
          <p:cNvPicPr preferRelativeResize="0"/>
          <p:nvPr/>
        </p:nvPicPr>
        <p:blipFill rotWithShape="1">
          <a:blip r:embed="rId3">
            <a:alphaModFix/>
          </a:blip>
          <a:srcRect/>
          <a:stretch/>
        </p:blipFill>
        <p:spPr>
          <a:xfrm>
            <a:off x="1889619" y="992166"/>
            <a:ext cx="5364779" cy="4023585"/>
          </a:xfrm>
          <a:prstGeom prst="rect">
            <a:avLst/>
          </a:prstGeom>
          <a:noFill/>
          <a:ln>
            <a:noFill/>
          </a:ln>
        </p:spPr>
      </p:pic>
      <p:sp>
        <p:nvSpPr>
          <p:cNvPr id="2" name="Rectangle 1">
            <a:extLst>
              <a:ext uri="{FF2B5EF4-FFF2-40B4-BE49-F238E27FC236}">
                <a16:creationId xmlns:a16="http://schemas.microsoft.com/office/drawing/2014/main" id="{3A5B6DC5-A6F1-1AE0-AB93-3418865FC96B}"/>
              </a:ext>
            </a:extLst>
          </p:cNvPr>
          <p:cNvSpPr/>
          <p:nvPr/>
        </p:nvSpPr>
        <p:spPr>
          <a:xfrm>
            <a:off x="2554664" y="4733682"/>
            <a:ext cx="1329180"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cxnSp>
        <p:nvCxnSpPr>
          <p:cNvPr id="236" name="Google Shape;236;p18"/>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237" name="Google Shape;237;p18"/>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38" name="Google Shape;238;p18"/>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Labor Force Participation Rate Shows New Normal</a:t>
            </a:r>
            <a:endParaRPr sz="3000">
              <a:solidFill>
                <a:srgbClr val="000000"/>
              </a:solidFill>
            </a:endParaRPr>
          </a:p>
        </p:txBody>
      </p:sp>
      <p:pic>
        <p:nvPicPr>
          <p:cNvPr id="239" name="Google Shape;239;p18"/>
          <p:cNvPicPr preferRelativeResize="0"/>
          <p:nvPr/>
        </p:nvPicPr>
        <p:blipFill rotWithShape="1">
          <a:blip r:embed="rId3">
            <a:alphaModFix/>
          </a:blip>
          <a:srcRect/>
          <a:stretch/>
        </p:blipFill>
        <p:spPr>
          <a:xfrm>
            <a:off x="1743631" y="992166"/>
            <a:ext cx="5656741" cy="4023585"/>
          </a:xfrm>
          <a:prstGeom prst="rect">
            <a:avLst/>
          </a:prstGeom>
          <a:noFill/>
          <a:ln>
            <a:noFill/>
          </a:ln>
        </p:spPr>
      </p:pic>
      <p:sp>
        <p:nvSpPr>
          <p:cNvPr id="2" name="Rectangle 1">
            <a:extLst>
              <a:ext uri="{FF2B5EF4-FFF2-40B4-BE49-F238E27FC236}">
                <a16:creationId xmlns:a16="http://schemas.microsoft.com/office/drawing/2014/main" id="{108CC50A-111F-F960-4A5C-6568C610BD2A}"/>
              </a:ext>
            </a:extLst>
          </p:cNvPr>
          <p:cNvSpPr/>
          <p:nvPr/>
        </p:nvSpPr>
        <p:spPr>
          <a:xfrm>
            <a:off x="2461930" y="4733682"/>
            <a:ext cx="1355926"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cxnSp>
        <p:nvCxnSpPr>
          <p:cNvPr id="244" name="Google Shape;244;p20"/>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245" name="Google Shape;245;p20"/>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46" name="Google Shape;246;p20"/>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Labor Force Participation Rate by Age Group Shows the Varying Levels of Participation</a:t>
            </a:r>
            <a:endParaRPr sz="3000">
              <a:solidFill>
                <a:srgbClr val="000000"/>
              </a:solidFill>
            </a:endParaRPr>
          </a:p>
        </p:txBody>
      </p:sp>
      <p:pic>
        <p:nvPicPr>
          <p:cNvPr id="247" name="Google Shape;247;p20"/>
          <p:cNvPicPr preferRelativeResize="0"/>
          <p:nvPr/>
        </p:nvPicPr>
        <p:blipFill rotWithShape="1">
          <a:blip r:embed="rId3">
            <a:alphaModFix/>
          </a:blip>
          <a:srcRect/>
          <a:stretch/>
        </p:blipFill>
        <p:spPr>
          <a:xfrm>
            <a:off x="1612719" y="992166"/>
            <a:ext cx="5918563" cy="4023585"/>
          </a:xfrm>
          <a:prstGeom prst="rect">
            <a:avLst/>
          </a:prstGeom>
          <a:noFill/>
          <a:ln>
            <a:noFill/>
          </a:ln>
        </p:spPr>
      </p:pic>
      <p:sp>
        <p:nvSpPr>
          <p:cNvPr id="2" name="Rectangle 1">
            <a:extLst>
              <a:ext uri="{FF2B5EF4-FFF2-40B4-BE49-F238E27FC236}">
                <a16:creationId xmlns:a16="http://schemas.microsoft.com/office/drawing/2014/main" id="{FD0FEE62-377B-ABFE-CA15-D5B05C9A9784}"/>
              </a:ext>
            </a:extLst>
          </p:cNvPr>
          <p:cNvSpPr/>
          <p:nvPr/>
        </p:nvSpPr>
        <p:spPr>
          <a:xfrm>
            <a:off x="2271860" y="4733682"/>
            <a:ext cx="1432874"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p:nvPr/>
        </p:nvSpPr>
        <p:spPr>
          <a:xfrm>
            <a:off x="5043" y="3214"/>
            <a:ext cx="9144000" cy="5143500"/>
          </a:xfrm>
          <a:prstGeom prst="rect">
            <a:avLst/>
          </a:prstGeom>
          <a:solidFill>
            <a:srgbClr val="0C3B5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sp>
        <p:nvSpPr>
          <p:cNvPr id="77" name="Google Shape;77;p2"/>
          <p:cNvSpPr txBox="1">
            <a:spLocks noGrp="1"/>
          </p:cNvSpPr>
          <p:nvPr>
            <p:ph type="ctrTitle"/>
          </p:nvPr>
        </p:nvSpPr>
        <p:spPr>
          <a:xfrm>
            <a:off x="440832" y="379769"/>
            <a:ext cx="2210100" cy="610800"/>
          </a:xfrm>
          <a:prstGeom prst="rect">
            <a:avLst/>
          </a:prstGeom>
          <a:noFill/>
          <a:ln>
            <a:noFill/>
          </a:ln>
        </p:spPr>
        <p:txBody>
          <a:bodyPr spcFirstLastPara="1" wrap="square" lIns="68575" tIns="34275" rIns="68575" bIns="34275" anchor="b" anchorCtr="0">
            <a:noAutofit/>
          </a:bodyPr>
          <a:lstStyle/>
          <a:p>
            <a:pPr marL="0" lvl="0" indent="0" algn="r" rtl="0">
              <a:lnSpc>
                <a:spcPct val="127416"/>
              </a:lnSpc>
              <a:spcBef>
                <a:spcPts val="0"/>
              </a:spcBef>
              <a:spcAft>
                <a:spcPts val="0"/>
              </a:spcAft>
              <a:buSzPts val="2700"/>
              <a:buNone/>
            </a:pPr>
            <a:r>
              <a:rPr lang="en" sz="2700" b="1">
                <a:solidFill>
                  <a:schemeClr val="lt1"/>
                </a:solidFill>
                <a:latin typeface="Open Sans ExtraBold"/>
                <a:ea typeface="Open Sans ExtraBold"/>
                <a:cs typeface="Open Sans ExtraBold"/>
                <a:sym typeface="Open Sans ExtraBold"/>
              </a:rPr>
              <a:t>Overview</a:t>
            </a:r>
            <a:endParaRPr sz="3300"/>
          </a:p>
        </p:txBody>
      </p:sp>
      <p:cxnSp>
        <p:nvCxnSpPr>
          <p:cNvPr id="78" name="Google Shape;78;p2"/>
          <p:cNvCxnSpPr/>
          <p:nvPr/>
        </p:nvCxnSpPr>
        <p:spPr>
          <a:xfrm flipH="1">
            <a:off x="2733875" y="402590"/>
            <a:ext cx="51900" cy="4411500"/>
          </a:xfrm>
          <a:prstGeom prst="straightConnector1">
            <a:avLst/>
          </a:prstGeom>
          <a:noFill/>
          <a:ln w="38100" cap="flat" cmpd="sng">
            <a:solidFill>
              <a:schemeClr val="lt1"/>
            </a:solidFill>
            <a:prstDash val="dot"/>
            <a:round/>
            <a:headEnd type="none" w="sm" len="sm"/>
            <a:tailEnd type="none" w="sm" len="sm"/>
          </a:ln>
        </p:spPr>
      </p:cxnSp>
      <p:grpSp>
        <p:nvGrpSpPr>
          <p:cNvPr id="79" name="Google Shape;79;p2"/>
          <p:cNvGrpSpPr/>
          <p:nvPr/>
        </p:nvGrpSpPr>
        <p:grpSpPr>
          <a:xfrm>
            <a:off x="3083801" y="1203982"/>
            <a:ext cx="5805400" cy="671879"/>
            <a:chOff x="3975100" y="4549503"/>
            <a:chExt cx="8101312" cy="895839"/>
          </a:xfrm>
        </p:grpSpPr>
        <p:grpSp>
          <p:nvGrpSpPr>
            <p:cNvPr id="80" name="Google Shape;80;p2"/>
            <p:cNvGrpSpPr/>
            <p:nvPr/>
          </p:nvGrpSpPr>
          <p:grpSpPr>
            <a:xfrm>
              <a:off x="4399927" y="4549503"/>
              <a:ext cx="7676485" cy="895839"/>
              <a:chOff x="4399927" y="4715047"/>
              <a:chExt cx="7676485" cy="895839"/>
            </a:xfrm>
          </p:grpSpPr>
          <p:sp>
            <p:nvSpPr>
              <p:cNvPr id="81" name="Google Shape;81;p2"/>
              <p:cNvSpPr txBox="1"/>
              <p:nvPr/>
            </p:nvSpPr>
            <p:spPr>
              <a:xfrm>
                <a:off x="4436612" y="4715047"/>
                <a:ext cx="76398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Labor Markets </a:t>
                </a:r>
                <a:endParaRPr sz="1500" b="1" i="0" u="none" strike="noStrike" cap="none">
                  <a:solidFill>
                    <a:srgbClr val="FFFFFF"/>
                  </a:solidFill>
                  <a:latin typeface="Open Sans ExtraBold"/>
                  <a:ea typeface="Open Sans ExtraBold"/>
                  <a:cs typeface="Open Sans ExtraBold"/>
                  <a:sym typeface="Open Sans ExtraBold"/>
                </a:endParaRPr>
              </a:p>
            </p:txBody>
          </p:sp>
          <p:sp>
            <p:nvSpPr>
              <p:cNvPr id="82" name="Google Shape;82;p2"/>
              <p:cNvSpPr/>
              <p:nvPr/>
            </p:nvSpPr>
            <p:spPr>
              <a:xfrm>
                <a:off x="4399927" y="4787986"/>
                <a:ext cx="477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83" name="Google Shape;83;p2"/>
            <p:cNvSpPr txBox="1"/>
            <p:nvPr/>
          </p:nvSpPr>
          <p:spPr>
            <a:xfrm>
              <a:off x="3975100" y="4555398"/>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2</a:t>
              </a:r>
              <a:endParaRPr sz="1100" b="0" i="0" u="none" strike="noStrike" cap="none">
                <a:solidFill>
                  <a:srgbClr val="000000"/>
                </a:solidFill>
                <a:latin typeface="Open Sans Light"/>
                <a:ea typeface="Open Sans Light"/>
                <a:cs typeface="Open Sans Light"/>
                <a:sym typeface="Open Sans Light"/>
              </a:endParaRPr>
            </a:p>
          </p:txBody>
        </p:sp>
        <p:sp>
          <p:nvSpPr>
            <p:cNvPr id="84" name="Google Shape;84;p2"/>
            <p:cNvSpPr txBox="1"/>
            <p:nvPr/>
          </p:nvSpPr>
          <p:spPr>
            <a:xfrm>
              <a:off x="4448107" y="4913004"/>
              <a:ext cx="7293901" cy="4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labor market </a:t>
              </a:r>
              <a:r>
                <a:rPr lang="en" sz="900" dirty="0">
                  <a:solidFill>
                    <a:schemeClr val="lt1"/>
                  </a:solidFill>
                  <a:latin typeface="Open Sans Light"/>
                  <a:ea typeface="Open Sans Light"/>
                  <a:cs typeface="Open Sans Light"/>
                  <a:sym typeface="Open Sans Light"/>
                </a:rPr>
                <a:t>continue to </a:t>
              </a:r>
              <a:r>
                <a:rPr lang="en" sz="900" b="0" i="0" u="none" strike="noStrike" cap="none" dirty="0">
                  <a:solidFill>
                    <a:schemeClr val="lt1"/>
                  </a:solidFill>
                  <a:latin typeface="Open Sans Light"/>
                  <a:ea typeface="Open Sans Light"/>
                  <a:cs typeface="Open Sans Light"/>
                  <a:sym typeface="Open Sans Light"/>
                </a:rPr>
                <a:t>soften as unemployment was consistent at relatively low rates throughout the year. The labor force participation rate shows signs of a new normal.</a:t>
              </a:r>
              <a:endParaRPr sz="900" b="0" i="0" u="none" strike="noStrike" cap="none" dirty="0">
                <a:solidFill>
                  <a:schemeClr val="lt1"/>
                </a:solidFill>
                <a:latin typeface="Open Sans Light"/>
                <a:ea typeface="Open Sans Light"/>
                <a:cs typeface="Open Sans Light"/>
                <a:sym typeface="Open Sans Light"/>
              </a:endParaRPr>
            </a:p>
          </p:txBody>
        </p:sp>
      </p:grpSp>
      <p:grpSp>
        <p:nvGrpSpPr>
          <p:cNvPr id="85" name="Google Shape;85;p2"/>
          <p:cNvGrpSpPr/>
          <p:nvPr/>
        </p:nvGrpSpPr>
        <p:grpSpPr>
          <a:xfrm>
            <a:off x="3102556" y="286294"/>
            <a:ext cx="5542482" cy="795686"/>
            <a:chOff x="4343375" y="472914"/>
            <a:chExt cx="7389976" cy="1060914"/>
          </a:xfrm>
        </p:grpSpPr>
        <p:grpSp>
          <p:nvGrpSpPr>
            <p:cNvPr id="86" name="Google Shape;86;p2"/>
            <p:cNvGrpSpPr/>
            <p:nvPr/>
          </p:nvGrpSpPr>
          <p:grpSpPr>
            <a:xfrm>
              <a:off x="4343375" y="472914"/>
              <a:ext cx="7389976" cy="1027287"/>
              <a:chOff x="3975100" y="993147"/>
              <a:chExt cx="7389976" cy="1027287"/>
            </a:xfrm>
          </p:grpSpPr>
          <p:sp>
            <p:nvSpPr>
              <p:cNvPr id="87" name="Google Shape;87;p2"/>
              <p:cNvSpPr txBox="1"/>
              <p:nvPr/>
            </p:nvSpPr>
            <p:spPr>
              <a:xfrm>
                <a:off x="4413176" y="1019247"/>
                <a:ext cx="6951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500" b="1" i="0" u="none" strike="noStrike" cap="none">
                    <a:solidFill>
                      <a:srgbClr val="FFFFFF"/>
                    </a:solidFill>
                    <a:latin typeface="Open Sans ExtraBold"/>
                    <a:ea typeface="Open Sans ExtraBold"/>
                    <a:cs typeface="Open Sans ExtraBold"/>
                    <a:sym typeface="Open Sans ExtraBold"/>
                  </a:rPr>
                  <a:t>Economic growth</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88" name="Google Shape;88;p2"/>
              <p:cNvSpPr txBox="1"/>
              <p:nvPr/>
            </p:nvSpPr>
            <p:spPr>
              <a:xfrm>
                <a:off x="3975100" y="99314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1</a:t>
                </a:r>
                <a:endParaRPr sz="1100" b="0" i="0" u="none" strike="noStrike" cap="none">
                  <a:solidFill>
                    <a:srgbClr val="000000"/>
                  </a:solidFill>
                  <a:latin typeface="Open Sans Light"/>
                  <a:ea typeface="Open Sans Light"/>
                  <a:cs typeface="Open Sans Light"/>
                  <a:sym typeface="Open Sans Light"/>
                </a:endParaRPr>
              </a:p>
            </p:txBody>
          </p:sp>
          <p:sp>
            <p:nvSpPr>
              <p:cNvPr id="89" name="Google Shape;89;p2"/>
              <p:cNvSpPr txBox="1"/>
              <p:nvPr/>
            </p:nvSpPr>
            <p:spPr>
              <a:xfrm>
                <a:off x="4413183" y="1374143"/>
                <a:ext cx="6822900" cy="64629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United States Economy grew at </a:t>
                </a:r>
                <a:r>
                  <a:rPr lang="en" sz="900" dirty="0">
                    <a:solidFill>
                      <a:schemeClr val="lt1"/>
                    </a:solidFill>
                    <a:latin typeface="Open Sans Light"/>
                    <a:ea typeface="Open Sans Light"/>
                    <a:cs typeface="Open Sans Light"/>
                    <a:sym typeface="Open Sans Light"/>
                  </a:rPr>
                  <a:t>2.8%</a:t>
                </a:r>
                <a:r>
                  <a:rPr lang="en" sz="900" b="0" i="0" u="none" strike="noStrike" cap="none" dirty="0">
                    <a:solidFill>
                      <a:schemeClr val="lt1"/>
                    </a:solidFill>
                    <a:latin typeface="Open Sans Light"/>
                    <a:ea typeface="Open Sans Light"/>
                    <a:cs typeface="Open Sans Light"/>
                    <a:sym typeface="Open Sans Light"/>
                  </a:rPr>
                  <a:t> in 2024. This moderate growth was driven through consumer spending specifically on </a:t>
                </a:r>
                <a:r>
                  <a:rPr lang="en" sz="900" dirty="0">
                    <a:solidFill>
                      <a:schemeClr val="lt1"/>
                    </a:solidFill>
                    <a:latin typeface="Open Sans Light"/>
                    <a:ea typeface="Open Sans Light"/>
                    <a:cs typeface="Open Sans Light"/>
                    <a:sym typeface="Open Sans Light"/>
                  </a:rPr>
                  <a:t>services &amp; durable goods.  This stable growth is expected to continue into 2025</a:t>
                </a:r>
                <a:endParaRPr sz="800" b="0" i="0" u="none" strike="noStrike" cap="none" dirty="0">
                  <a:solidFill>
                    <a:srgbClr val="FFFFFF"/>
                  </a:solidFill>
                  <a:latin typeface="Open Sans Light"/>
                  <a:ea typeface="Open Sans Light"/>
                  <a:cs typeface="Open Sans Light"/>
                  <a:sym typeface="Open Sans Light"/>
                </a:endParaRPr>
              </a:p>
            </p:txBody>
          </p:sp>
        </p:grpSp>
        <p:sp>
          <p:nvSpPr>
            <p:cNvPr id="90" name="Google Shape;90;p2"/>
            <p:cNvSpPr/>
            <p:nvPr/>
          </p:nvSpPr>
          <p:spPr>
            <a:xfrm flipH="1">
              <a:off x="4709426" y="591228"/>
              <a:ext cx="45600" cy="9426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1" name="Google Shape;91;p2"/>
          <p:cNvGrpSpPr/>
          <p:nvPr/>
        </p:nvGrpSpPr>
        <p:grpSpPr>
          <a:xfrm>
            <a:off x="3081813" y="2747107"/>
            <a:ext cx="336839" cy="598923"/>
            <a:chOff x="3975100" y="4555398"/>
            <a:chExt cx="449119" cy="798564"/>
          </a:xfrm>
        </p:grpSpPr>
        <p:sp>
          <p:nvSpPr>
            <p:cNvPr id="92" name="Google Shape;92;p2"/>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4</a:t>
              </a:r>
              <a:endParaRPr sz="1100" b="0" i="0" u="none" strike="noStrike" cap="none">
                <a:solidFill>
                  <a:srgbClr val="000000"/>
                </a:solidFill>
                <a:latin typeface="Open Sans Light"/>
                <a:ea typeface="Open Sans Light"/>
                <a:cs typeface="Open Sans Light"/>
                <a:sym typeface="Open Sans Light"/>
              </a:endParaRPr>
            </a:p>
          </p:txBody>
        </p:sp>
        <p:sp>
          <p:nvSpPr>
            <p:cNvPr id="93" name="Google Shape;93;p2"/>
            <p:cNvSpPr/>
            <p:nvPr/>
          </p:nvSpPr>
          <p:spPr>
            <a:xfrm>
              <a:off x="4378619" y="4622442"/>
              <a:ext cx="45600" cy="73152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5" name="Google Shape;95;p2"/>
          <p:cNvGrpSpPr/>
          <p:nvPr/>
        </p:nvGrpSpPr>
        <p:grpSpPr>
          <a:xfrm>
            <a:off x="3115803" y="3495974"/>
            <a:ext cx="5747803" cy="1259374"/>
            <a:chOff x="3975100" y="4549503"/>
            <a:chExt cx="7663737" cy="1679166"/>
          </a:xfrm>
        </p:grpSpPr>
        <p:grpSp>
          <p:nvGrpSpPr>
            <p:cNvPr id="96" name="Google Shape;96;p2"/>
            <p:cNvGrpSpPr/>
            <p:nvPr/>
          </p:nvGrpSpPr>
          <p:grpSpPr>
            <a:xfrm>
              <a:off x="4328165" y="4549503"/>
              <a:ext cx="7310672" cy="1679166"/>
              <a:chOff x="4328165" y="4715047"/>
              <a:chExt cx="7310672" cy="1679166"/>
            </a:xfrm>
          </p:grpSpPr>
          <p:sp>
            <p:nvSpPr>
              <p:cNvPr id="97" name="Google Shape;97;p2"/>
              <p:cNvSpPr txBox="1"/>
              <p:nvPr/>
            </p:nvSpPr>
            <p:spPr>
              <a:xfrm>
                <a:off x="4362937" y="4715047"/>
                <a:ext cx="7275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FFFFFF"/>
                    </a:solidFill>
                    <a:latin typeface="Open Sans ExtraBold"/>
                    <a:ea typeface="Open Sans ExtraBold"/>
                    <a:cs typeface="Open Sans ExtraBold"/>
                    <a:sym typeface="Open Sans ExtraBold"/>
                  </a:rPr>
                  <a:t>The ”Known Unknowns”</a:t>
                </a:r>
                <a:endParaRPr sz="900" b="1" i="0" u="none" strike="noStrike" cap="none" dirty="0">
                  <a:solidFill>
                    <a:srgbClr val="000000"/>
                  </a:solidFill>
                  <a:latin typeface="Open Sans ExtraBold"/>
                  <a:ea typeface="Open Sans ExtraBold"/>
                  <a:cs typeface="Open Sans ExtraBold"/>
                  <a:sym typeface="Open Sans ExtraBold"/>
                </a:endParaRPr>
              </a:p>
            </p:txBody>
          </p:sp>
          <p:sp>
            <p:nvSpPr>
              <p:cNvPr id="98" name="Google Shape;98;p2"/>
              <p:cNvSpPr/>
              <p:nvPr/>
            </p:nvSpPr>
            <p:spPr>
              <a:xfrm flipH="1">
                <a:off x="4328165" y="4809252"/>
                <a:ext cx="45600" cy="1584961"/>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99" name="Google Shape;99;p2"/>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5</a:t>
              </a:r>
              <a:endParaRPr sz="1100" b="0" i="0" u="none" strike="noStrike" cap="none">
                <a:solidFill>
                  <a:srgbClr val="000000"/>
                </a:solidFill>
                <a:latin typeface="Open Sans Light"/>
                <a:ea typeface="Open Sans Light"/>
                <a:cs typeface="Open Sans Light"/>
                <a:sym typeface="Open Sans Light"/>
              </a:endParaRPr>
            </a:p>
          </p:txBody>
        </p:sp>
        <p:sp>
          <p:nvSpPr>
            <p:cNvPr id="100" name="Google Shape;100;p2"/>
            <p:cNvSpPr txBox="1"/>
            <p:nvPr/>
          </p:nvSpPr>
          <p:spPr>
            <a:xfrm>
              <a:off x="4415616" y="4995621"/>
              <a:ext cx="7182900" cy="12208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rgbClr val="FFFFFF"/>
                  </a:solidFill>
                  <a:latin typeface="Open Sans Light"/>
                  <a:ea typeface="Open Sans Light"/>
                  <a:cs typeface="Open Sans Light"/>
                  <a:sym typeface="Open Sans Light"/>
                </a:rPr>
                <a:t>Economy is on solid ground </a:t>
              </a:r>
              <a:r>
                <a:rPr lang="en" sz="1100" b="0" i="0" u="none" strike="noStrike" cap="none" dirty="0" err="1">
                  <a:solidFill>
                    <a:srgbClr val="FFFFFF"/>
                  </a:solidFill>
                  <a:latin typeface="Open Sans Light"/>
                  <a:ea typeface="Open Sans Light"/>
                  <a:cs typeface="Open Sans Light"/>
                  <a:sym typeface="Open Sans Light"/>
                </a:rPr>
                <a:t>accor</a:t>
              </a:r>
              <a:r>
                <a:rPr lang="en-US" sz="1100" b="0" i="0" u="none" strike="noStrike" cap="none" dirty="0">
                  <a:solidFill>
                    <a:srgbClr val="FFFFFF"/>
                  </a:solidFill>
                  <a:latin typeface="Open Sans Light"/>
                  <a:ea typeface="Open Sans Light"/>
                  <a:cs typeface="Open Sans Light"/>
                  <a:sym typeface="Open Sans Light"/>
                </a:rPr>
                <a:t>d</a:t>
              </a:r>
              <a:r>
                <a:rPr lang="en" sz="1100" b="0" i="0" u="none" strike="noStrike" cap="none" dirty="0" err="1">
                  <a:solidFill>
                    <a:srgbClr val="FFFFFF"/>
                  </a:solidFill>
                  <a:latin typeface="Open Sans Light"/>
                  <a:ea typeface="Open Sans Light"/>
                  <a:cs typeface="Open Sans Light"/>
                  <a:sym typeface="Open Sans Light"/>
                </a:rPr>
                <a:t>ing</a:t>
              </a:r>
              <a:r>
                <a:rPr lang="en" sz="1100" b="0" i="0" u="none" strike="noStrike" cap="none" dirty="0">
                  <a:solidFill>
                    <a:srgbClr val="FFFFFF"/>
                  </a:solidFill>
                  <a:latin typeface="Open Sans Light"/>
                  <a:ea typeface="Open Sans Light"/>
                  <a:cs typeface="Open Sans Light"/>
                  <a:sym typeface="Open Sans Light"/>
                </a:rPr>
                <a:t> to the Federal Reserve and monetary policy is in a holding pattern with rates in the face of the known unknowns</a:t>
              </a:r>
            </a:p>
            <a:p>
              <a:pPr marL="0" marR="0" lvl="0" indent="0" algn="l" rtl="0">
                <a:lnSpc>
                  <a:spcPct val="100000"/>
                </a:lnSpc>
                <a:spcBef>
                  <a:spcPts val="0"/>
                </a:spcBef>
                <a:spcAft>
                  <a:spcPts val="0"/>
                </a:spcAft>
                <a:buClr>
                  <a:srgbClr val="000000"/>
                </a:buClr>
                <a:buSzPts val="1200"/>
                <a:buFont typeface="Arial"/>
                <a:buNone/>
              </a:pPr>
              <a:endParaRPr lang="en" sz="1100" dirty="0">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rgbClr val="FFFFFF"/>
                  </a:solidFill>
                  <a:latin typeface="Open Sans Light"/>
                  <a:ea typeface="Open Sans Light"/>
                  <a:cs typeface="Open Sans Light"/>
                  <a:sym typeface="Open Sans Light"/>
                </a:rPr>
                <a:t>Fiscal and Trade policies are the key known unknowns that will play a role in shaping the economy in 2025 </a:t>
              </a:r>
              <a:endParaRPr sz="1100" b="0" i="0" u="none" strike="noStrike" cap="none" dirty="0">
                <a:solidFill>
                  <a:srgbClr val="FFFFFF"/>
                </a:solidFill>
                <a:latin typeface="Open Sans Light"/>
                <a:ea typeface="Open Sans Light"/>
                <a:cs typeface="Open Sans Light"/>
                <a:sym typeface="Open Sans Light"/>
              </a:endParaRPr>
            </a:p>
          </p:txBody>
        </p:sp>
      </p:grpSp>
      <p:grpSp>
        <p:nvGrpSpPr>
          <p:cNvPr id="103" name="Google Shape;103;p2"/>
          <p:cNvGrpSpPr/>
          <p:nvPr/>
        </p:nvGrpSpPr>
        <p:grpSpPr>
          <a:xfrm>
            <a:off x="3096883" y="1921673"/>
            <a:ext cx="5734435" cy="921536"/>
            <a:chOff x="3975100" y="2766297"/>
            <a:chExt cx="7645913" cy="1228712"/>
          </a:xfrm>
        </p:grpSpPr>
        <p:grpSp>
          <p:nvGrpSpPr>
            <p:cNvPr id="104" name="Google Shape;104;p2"/>
            <p:cNvGrpSpPr/>
            <p:nvPr/>
          </p:nvGrpSpPr>
          <p:grpSpPr>
            <a:xfrm>
              <a:off x="4358525" y="2797075"/>
              <a:ext cx="6647152" cy="883140"/>
              <a:chOff x="4358525" y="2749539"/>
              <a:chExt cx="6647152" cy="883140"/>
            </a:xfrm>
          </p:grpSpPr>
          <p:sp>
            <p:nvSpPr>
              <p:cNvPr id="105" name="Google Shape;105;p2"/>
              <p:cNvSpPr txBox="1"/>
              <p:nvPr/>
            </p:nvSpPr>
            <p:spPr>
              <a:xfrm>
                <a:off x="4413177" y="2749539"/>
                <a:ext cx="65925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Inflation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06" name="Google Shape;106;p2"/>
              <p:cNvSpPr/>
              <p:nvPr/>
            </p:nvSpPr>
            <p:spPr>
              <a:xfrm>
                <a:off x="4358525" y="2809779"/>
                <a:ext cx="456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107" name="Google Shape;107;p2"/>
            <p:cNvSpPr txBox="1"/>
            <p:nvPr/>
          </p:nvSpPr>
          <p:spPr>
            <a:xfrm>
              <a:off x="4431213" y="3164055"/>
              <a:ext cx="7189800" cy="83095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dirty="0">
                  <a:solidFill>
                    <a:schemeClr val="lt1"/>
                  </a:solidFill>
                  <a:latin typeface="Open Sans Light"/>
                  <a:ea typeface="Open Sans Light"/>
                  <a:cs typeface="Open Sans Light"/>
                  <a:sym typeface="Open Sans Light"/>
                </a:rPr>
                <a:t>Global and domestic economic factors, including key indicators like housing, wages, supply chains and policy will determine future inflation trends and economic movements in 2025, but for now inflation is near target range, albeit slightly elevated</a:t>
              </a:r>
              <a:endParaRPr sz="800" b="0" i="0" u="none" strike="noStrike" cap="none" dirty="0">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dirty="0">
                <a:solidFill>
                  <a:srgbClr val="000000"/>
                </a:solidFill>
                <a:latin typeface="Open Sans Light"/>
                <a:ea typeface="Open Sans Light"/>
                <a:cs typeface="Open Sans Light"/>
                <a:sym typeface="Open Sans Light"/>
              </a:endParaRPr>
            </a:p>
          </p:txBody>
        </p:sp>
        <p:sp>
          <p:nvSpPr>
            <p:cNvPr id="108" name="Google Shape;108;p2"/>
            <p:cNvSpPr txBox="1"/>
            <p:nvPr/>
          </p:nvSpPr>
          <p:spPr>
            <a:xfrm>
              <a:off x="3975100" y="276629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3</a:t>
              </a:r>
              <a:endParaRPr sz="1100" b="0" i="0" u="none" strike="noStrike" cap="none">
                <a:solidFill>
                  <a:srgbClr val="000000"/>
                </a:solidFill>
                <a:latin typeface="Open Sans Light"/>
                <a:ea typeface="Open Sans Light"/>
                <a:cs typeface="Open Sans Light"/>
                <a:sym typeface="Open Sans Light"/>
              </a:endParaRPr>
            </a:p>
          </p:txBody>
        </p:sp>
      </p:grpSp>
      <p:pic>
        <p:nvPicPr>
          <p:cNvPr id="109" name="Google Shape;109;p2"/>
          <p:cNvPicPr preferRelativeResize="0"/>
          <p:nvPr/>
        </p:nvPicPr>
        <p:blipFill rotWithShape="1">
          <a:blip r:embed="rId3">
            <a:alphaModFix/>
          </a:blip>
          <a:srcRect/>
          <a:stretch/>
        </p:blipFill>
        <p:spPr>
          <a:xfrm>
            <a:off x="1668966" y="3335018"/>
            <a:ext cx="915663" cy="1394303"/>
          </a:xfrm>
          <a:prstGeom prst="rect">
            <a:avLst/>
          </a:prstGeom>
          <a:noFill/>
          <a:ln>
            <a:noFill/>
          </a:ln>
        </p:spPr>
      </p:pic>
      <p:sp>
        <p:nvSpPr>
          <p:cNvPr id="110" name="Google Shape;110;p2"/>
          <p:cNvSpPr txBox="1"/>
          <p:nvPr/>
        </p:nvSpPr>
        <p:spPr>
          <a:xfrm>
            <a:off x="3465854" y="2770420"/>
            <a:ext cx="4944375" cy="30015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Housing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11" name="Google Shape;111;p2"/>
          <p:cNvSpPr txBox="1"/>
          <p:nvPr/>
        </p:nvSpPr>
        <p:spPr>
          <a:xfrm>
            <a:off x="3476307" y="3011169"/>
            <a:ext cx="5392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200"/>
              <a:buFont typeface="Arial"/>
              <a:buNone/>
            </a:pPr>
            <a:r>
              <a:rPr lang="en" sz="900" dirty="0">
                <a:solidFill>
                  <a:schemeClr val="lt1"/>
                </a:solidFill>
                <a:latin typeface="Open Sans Light"/>
                <a:ea typeface="Open Sans Light"/>
                <a:cs typeface="Open Sans Light"/>
                <a:sym typeface="Open Sans Light"/>
              </a:rPr>
              <a:t>Housing prices </a:t>
            </a:r>
            <a:r>
              <a:rPr lang="en-US" sz="900" dirty="0">
                <a:solidFill>
                  <a:schemeClr val="lt1"/>
                </a:solidFill>
                <a:latin typeface="Open Sans Light"/>
                <a:ea typeface="Open Sans Light"/>
                <a:cs typeface="Open Sans Light"/>
                <a:sym typeface="Open Sans Light"/>
              </a:rPr>
              <a:t>likely</a:t>
            </a:r>
            <a:r>
              <a:rPr lang="en" sz="900" dirty="0">
                <a:solidFill>
                  <a:schemeClr val="lt1"/>
                </a:solidFill>
                <a:latin typeface="Open Sans Light"/>
                <a:ea typeface="Open Sans Light"/>
                <a:cs typeface="Open Sans Light"/>
                <a:sym typeface="Open Sans Light"/>
              </a:rPr>
              <a:t> to remain elevated in the midst of limited supply, vacancy, along with affordability challenges due to elevated mortgage rates.</a:t>
            </a:r>
            <a:endParaRPr sz="900"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900" dirty="0">
              <a:solidFill>
                <a:schemeClr val="lt1"/>
              </a:solidFill>
              <a:latin typeface="Open Sans Light"/>
              <a:ea typeface="Open Sans Light"/>
              <a:cs typeface="Open Sans Light"/>
              <a:sym typeface="Open Sans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cxnSp>
        <p:nvCxnSpPr>
          <p:cNvPr id="252" name="Google Shape;252;p21"/>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253" name="Google Shape;253;p21"/>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54" name="Google Shape;254;p21"/>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Private Education and Construction Sees the Largest Job Growth in 2024</a:t>
            </a:r>
            <a:endParaRPr sz="3000">
              <a:solidFill>
                <a:srgbClr val="000000"/>
              </a:solidFill>
            </a:endParaRPr>
          </a:p>
        </p:txBody>
      </p:sp>
      <p:pic>
        <p:nvPicPr>
          <p:cNvPr id="255" name="Google Shape;255;p21"/>
          <p:cNvPicPr preferRelativeResize="0"/>
          <p:nvPr/>
        </p:nvPicPr>
        <p:blipFill rotWithShape="1">
          <a:blip r:embed="rId3">
            <a:alphaModFix/>
          </a:blip>
          <a:srcRect/>
          <a:stretch/>
        </p:blipFill>
        <p:spPr>
          <a:xfrm>
            <a:off x="1918356" y="992166"/>
            <a:ext cx="5296437" cy="4023583"/>
          </a:xfrm>
          <a:prstGeom prst="rect">
            <a:avLst/>
          </a:prstGeom>
          <a:noFill/>
          <a:ln>
            <a:noFill/>
          </a:ln>
        </p:spPr>
      </p:pic>
      <p:sp>
        <p:nvSpPr>
          <p:cNvPr id="2" name="Rectangle 1">
            <a:extLst>
              <a:ext uri="{FF2B5EF4-FFF2-40B4-BE49-F238E27FC236}">
                <a16:creationId xmlns:a16="http://schemas.microsoft.com/office/drawing/2014/main" id="{B7D42C25-1BCC-ECC0-FD6F-08BE7F5337D5}"/>
              </a:ext>
            </a:extLst>
          </p:cNvPr>
          <p:cNvSpPr/>
          <p:nvPr/>
        </p:nvSpPr>
        <p:spPr>
          <a:xfrm>
            <a:off x="2526382" y="4733682"/>
            <a:ext cx="1246199"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cxnSp>
        <p:nvCxnSpPr>
          <p:cNvPr id="260" name="Google Shape;260;p22"/>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261" name="Google Shape;261;p22"/>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62" name="Google Shape;262;p22"/>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Overall Wage Growth has Decreased throughout 2024</a:t>
            </a:r>
            <a:endParaRPr sz="3000">
              <a:solidFill>
                <a:srgbClr val="000000"/>
              </a:solidFill>
            </a:endParaRPr>
          </a:p>
        </p:txBody>
      </p:sp>
      <p:pic>
        <p:nvPicPr>
          <p:cNvPr id="263" name="Google Shape;263;p22"/>
          <p:cNvPicPr preferRelativeResize="0"/>
          <p:nvPr/>
        </p:nvPicPr>
        <p:blipFill rotWithShape="1">
          <a:blip r:embed="rId3">
            <a:alphaModFix/>
          </a:blip>
          <a:srcRect/>
          <a:stretch/>
        </p:blipFill>
        <p:spPr>
          <a:xfrm>
            <a:off x="1743631" y="903641"/>
            <a:ext cx="5656741" cy="4023585"/>
          </a:xfrm>
          <a:prstGeom prst="rect">
            <a:avLst/>
          </a:prstGeom>
          <a:noFill/>
          <a:ln>
            <a:noFill/>
          </a:ln>
        </p:spPr>
      </p:pic>
      <p:sp>
        <p:nvSpPr>
          <p:cNvPr id="2" name="Rectangle 1">
            <a:extLst>
              <a:ext uri="{FF2B5EF4-FFF2-40B4-BE49-F238E27FC236}">
                <a16:creationId xmlns:a16="http://schemas.microsoft.com/office/drawing/2014/main" id="{00111026-662E-A480-BECD-97F48BC540DD}"/>
              </a:ext>
            </a:extLst>
          </p:cNvPr>
          <p:cNvSpPr/>
          <p:nvPr/>
        </p:nvSpPr>
        <p:spPr>
          <a:xfrm>
            <a:off x="2752627" y="4607981"/>
            <a:ext cx="1385740"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cxnSp>
        <p:nvCxnSpPr>
          <p:cNvPr id="268" name="Google Shape;268;p23"/>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269" name="Google Shape;269;p23"/>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70" name="Google Shape;270;p23"/>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The Big Stay was Active throughout 2024 as Job Switchers No Longer Receive an Increase in Wage Growth </a:t>
            </a:r>
            <a:endParaRPr sz="3000">
              <a:solidFill>
                <a:srgbClr val="000000"/>
              </a:solidFill>
            </a:endParaRPr>
          </a:p>
        </p:txBody>
      </p:sp>
      <p:pic>
        <p:nvPicPr>
          <p:cNvPr id="271" name="Google Shape;271;p23"/>
          <p:cNvPicPr preferRelativeResize="0"/>
          <p:nvPr/>
        </p:nvPicPr>
        <p:blipFill rotWithShape="1">
          <a:blip r:embed="rId3">
            <a:alphaModFix/>
          </a:blip>
          <a:srcRect/>
          <a:stretch/>
        </p:blipFill>
        <p:spPr>
          <a:xfrm>
            <a:off x="1889619" y="992166"/>
            <a:ext cx="5364779" cy="4023585"/>
          </a:xfrm>
          <a:prstGeom prst="rect">
            <a:avLst/>
          </a:prstGeom>
          <a:noFill/>
          <a:ln>
            <a:noFill/>
          </a:ln>
        </p:spPr>
      </p:pic>
      <p:sp>
        <p:nvSpPr>
          <p:cNvPr id="2" name="Rectangle 1">
            <a:extLst>
              <a:ext uri="{FF2B5EF4-FFF2-40B4-BE49-F238E27FC236}">
                <a16:creationId xmlns:a16="http://schemas.microsoft.com/office/drawing/2014/main" id="{C3DF8DC9-156F-89B2-4807-757DA98B4BC5}"/>
              </a:ext>
            </a:extLst>
          </p:cNvPr>
          <p:cNvSpPr/>
          <p:nvPr/>
        </p:nvSpPr>
        <p:spPr>
          <a:xfrm>
            <a:off x="2828041" y="4689373"/>
            <a:ext cx="1246200"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96B3C34E-0EE2-99AD-270F-21A784979374}"/>
            </a:ext>
          </a:extLst>
        </p:cNvPr>
        <p:cNvGrpSpPr/>
        <p:nvPr/>
      </p:nvGrpSpPr>
      <p:grpSpPr>
        <a:xfrm>
          <a:off x="0" y="0"/>
          <a:ext cx="0" cy="0"/>
          <a:chOff x="0" y="0"/>
          <a:chExt cx="0" cy="0"/>
        </a:xfrm>
      </p:grpSpPr>
      <p:sp>
        <p:nvSpPr>
          <p:cNvPr id="76" name="Google Shape;76;p2">
            <a:extLst>
              <a:ext uri="{FF2B5EF4-FFF2-40B4-BE49-F238E27FC236}">
                <a16:creationId xmlns:a16="http://schemas.microsoft.com/office/drawing/2014/main" id="{04384CD7-4708-871B-BDDF-1BA0241E3509}"/>
              </a:ext>
            </a:extLst>
          </p:cNvPr>
          <p:cNvSpPr/>
          <p:nvPr/>
        </p:nvSpPr>
        <p:spPr>
          <a:xfrm>
            <a:off x="5043" y="3214"/>
            <a:ext cx="9144000" cy="5143500"/>
          </a:xfrm>
          <a:prstGeom prst="rect">
            <a:avLst/>
          </a:prstGeom>
          <a:solidFill>
            <a:srgbClr val="0C3B5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sp>
        <p:nvSpPr>
          <p:cNvPr id="77" name="Google Shape;77;p2">
            <a:extLst>
              <a:ext uri="{FF2B5EF4-FFF2-40B4-BE49-F238E27FC236}">
                <a16:creationId xmlns:a16="http://schemas.microsoft.com/office/drawing/2014/main" id="{15997703-158F-5FB4-099F-8BB70F87F778}"/>
              </a:ext>
            </a:extLst>
          </p:cNvPr>
          <p:cNvSpPr txBox="1">
            <a:spLocks noGrp="1"/>
          </p:cNvSpPr>
          <p:nvPr>
            <p:ph type="ctrTitle"/>
          </p:nvPr>
        </p:nvSpPr>
        <p:spPr>
          <a:xfrm>
            <a:off x="440832" y="379769"/>
            <a:ext cx="2210100" cy="610800"/>
          </a:xfrm>
          <a:prstGeom prst="rect">
            <a:avLst/>
          </a:prstGeom>
          <a:noFill/>
          <a:ln>
            <a:noFill/>
          </a:ln>
        </p:spPr>
        <p:txBody>
          <a:bodyPr spcFirstLastPara="1" wrap="square" lIns="68575" tIns="34275" rIns="68575" bIns="34275" anchor="b" anchorCtr="0">
            <a:noAutofit/>
          </a:bodyPr>
          <a:lstStyle/>
          <a:p>
            <a:pPr marL="0" lvl="0" indent="0" algn="r" rtl="0">
              <a:lnSpc>
                <a:spcPct val="127416"/>
              </a:lnSpc>
              <a:spcBef>
                <a:spcPts val="0"/>
              </a:spcBef>
              <a:spcAft>
                <a:spcPts val="0"/>
              </a:spcAft>
              <a:buSzPts val="2700"/>
              <a:buNone/>
            </a:pPr>
            <a:r>
              <a:rPr lang="en" sz="2700" b="1">
                <a:solidFill>
                  <a:schemeClr val="lt1"/>
                </a:solidFill>
                <a:latin typeface="Open Sans ExtraBold"/>
                <a:ea typeface="Open Sans ExtraBold"/>
                <a:cs typeface="Open Sans ExtraBold"/>
                <a:sym typeface="Open Sans ExtraBold"/>
              </a:rPr>
              <a:t>Overview</a:t>
            </a:r>
            <a:endParaRPr sz="3300"/>
          </a:p>
        </p:txBody>
      </p:sp>
      <p:cxnSp>
        <p:nvCxnSpPr>
          <p:cNvPr id="78" name="Google Shape;78;p2">
            <a:extLst>
              <a:ext uri="{FF2B5EF4-FFF2-40B4-BE49-F238E27FC236}">
                <a16:creationId xmlns:a16="http://schemas.microsoft.com/office/drawing/2014/main" id="{3770DDA7-1E6B-1030-2F42-0F8B67C452CF}"/>
              </a:ext>
            </a:extLst>
          </p:cNvPr>
          <p:cNvCxnSpPr/>
          <p:nvPr/>
        </p:nvCxnSpPr>
        <p:spPr>
          <a:xfrm flipH="1">
            <a:off x="2733875" y="402590"/>
            <a:ext cx="51900" cy="4411500"/>
          </a:xfrm>
          <a:prstGeom prst="straightConnector1">
            <a:avLst/>
          </a:prstGeom>
          <a:noFill/>
          <a:ln w="38100" cap="flat" cmpd="sng">
            <a:solidFill>
              <a:schemeClr val="lt1"/>
            </a:solidFill>
            <a:prstDash val="dot"/>
            <a:round/>
            <a:headEnd type="none" w="sm" len="sm"/>
            <a:tailEnd type="none" w="sm" len="sm"/>
          </a:ln>
        </p:spPr>
      </p:cxnSp>
      <p:grpSp>
        <p:nvGrpSpPr>
          <p:cNvPr id="79" name="Google Shape;79;p2">
            <a:extLst>
              <a:ext uri="{FF2B5EF4-FFF2-40B4-BE49-F238E27FC236}">
                <a16:creationId xmlns:a16="http://schemas.microsoft.com/office/drawing/2014/main" id="{29BD8588-FA94-586A-CA0C-2FC728A2F136}"/>
              </a:ext>
            </a:extLst>
          </p:cNvPr>
          <p:cNvGrpSpPr/>
          <p:nvPr/>
        </p:nvGrpSpPr>
        <p:grpSpPr>
          <a:xfrm>
            <a:off x="3083801" y="1203982"/>
            <a:ext cx="5805400" cy="671879"/>
            <a:chOff x="3975100" y="4549503"/>
            <a:chExt cx="8101312" cy="895839"/>
          </a:xfrm>
        </p:grpSpPr>
        <p:grpSp>
          <p:nvGrpSpPr>
            <p:cNvPr id="80" name="Google Shape;80;p2">
              <a:extLst>
                <a:ext uri="{FF2B5EF4-FFF2-40B4-BE49-F238E27FC236}">
                  <a16:creationId xmlns:a16="http://schemas.microsoft.com/office/drawing/2014/main" id="{1A742482-75F1-8D37-8F5D-28A463745AB7}"/>
                </a:ext>
              </a:extLst>
            </p:cNvPr>
            <p:cNvGrpSpPr/>
            <p:nvPr/>
          </p:nvGrpSpPr>
          <p:grpSpPr>
            <a:xfrm>
              <a:off x="4399927" y="4549503"/>
              <a:ext cx="7676485" cy="895839"/>
              <a:chOff x="4399927" y="4715047"/>
              <a:chExt cx="7676485" cy="895839"/>
            </a:xfrm>
          </p:grpSpPr>
          <p:sp>
            <p:nvSpPr>
              <p:cNvPr id="81" name="Google Shape;81;p2">
                <a:extLst>
                  <a:ext uri="{FF2B5EF4-FFF2-40B4-BE49-F238E27FC236}">
                    <a16:creationId xmlns:a16="http://schemas.microsoft.com/office/drawing/2014/main" id="{514D033C-7A63-FE1D-7790-1AA0A39ED899}"/>
                  </a:ext>
                </a:extLst>
              </p:cNvPr>
              <p:cNvSpPr txBox="1"/>
              <p:nvPr/>
            </p:nvSpPr>
            <p:spPr>
              <a:xfrm>
                <a:off x="4436612" y="4715047"/>
                <a:ext cx="76398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Labor Markets </a:t>
                </a:r>
                <a:endParaRPr sz="1500" b="1" i="0" u="none" strike="noStrike" cap="none">
                  <a:solidFill>
                    <a:srgbClr val="FFFFFF"/>
                  </a:solidFill>
                  <a:latin typeface="Open Sans ExtraBold"/>
                  <a:ea typeface="Open Sans ExtraBold"/>
                  <a:cs typeface="Open Sans ExtraBold"/>
                  <a:sym typeface="Open Sans ExtraBold"/>
                </a:endParaRPr>
              </a:p>
            </p:txBody>
          </p:sp>
          <p:sp>
            <p:nvSpPr>
              <p:cNvPr id="82" name="Google Shape;82;p2">
                <a:extLst>
                  <a:ext uri="{FF2B5EF4-FFF2-40B4-BE49-F238E27FC236}">
                    <a16:creationId xmlns:a16="http://schemas.microsoft.com/office/drawing/2014/main" id="{3EAF70E2-3E2F-477D-12D7-97B06EA5A2CB}"/>
                  </a:ext>
                </a:extLst>
              </p:cNvPr>
              <p:cNvSpPr/>
              <p:nvPr/>
            </p:nvSpPr>
            <p:spPr>
              <a:xfrm>
                <a:off x="4399927" y="4787986"/>
                <a:ext cx="477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83" name="Google Shape;83;p2">
              <a:extLst>
                <a:ext uri="{FF2B5EF4-FFF2-40B4-BE49-F238E27FC236}">
                  <a16:creationId xmlns:a16="http://schemas.microsoft.com/office/drawing/2014/main" id="{254ED3DB-F360-7FA4-E077-DE80BC2D9F48}"/>
                </a:ext>
              </a:extLst>
            </p:cNvPr>
            <p:cNvSpPr txBox="1"/>
            <p:nvPr/>
          </p:nvSpPr>
          <p:spPr>
            <a:xfrm>
              <a:off x="3975100" y="4555398"/>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2</a:t>
              </a:r>
              <a:endParaRPr sz="1100" b="0" i="0" u="none" strike="noStrike" cap="none">
                <a:solidFill>
                  <a:srgbClr val="000000"/>
                </a:solidFill>
                <a:latin typeface="Open Sans Light"/>
                <a:ea typeface="Open Sans Light"/>
                <a:cs typeface="Open Sans Light"/>
                <a:sym typeface="Open Sans Light"/>
              </a:endParaRPr>
            </a:p>
          </p:txBody>
        </p:sp>
        <p:sp>
          <p:nvSpPr>
            <p:cNvPr id="84" name="Google Shape;84;p2">
              <a:extLst>
                <a:ext uri="{FF2B5EF4-FFF2-40B4-BE49-F238E27FC236}">
                  <a16:creationId xmlns:a16="http://schemas.microsoft.com/office/drawing/2014/main" id="{65399386-DF0D-E19D-6054-BC0464C44254}"/>
                </a:ext>
              </a:extLst>
            </p:cNvPr>
            <p:cNvSpPr txBox="1"/>
            <p:nvPr/>
          </p:nvSpPr>
          <p:spPr>
            <a:xfrm>
              <a:off x="4448107" y="4913004"/>
              <a:ext cx="7293901" cy="4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labor market </a:t>
              </a:r>
              <a:r>
                <a:rPr lang="en" sz="900" dirty="0">
                  <a:solidFill>
                    <a:schemeClr val="lt1"/>
                  </a:solidFill>
                  <a:latin typeface="Open Sans Light"/>
                  <a:ea typeface="Open Sans Light"/>
                  <a:cs typeface="Open Sans Light"/>
                  <a:sym typeface="Open Sans Light"/>
                </a:rPr>
                <a:t>continue to </a:t>
              </a:r>
              <a:r>
                <a:rPr lang="en" sz="900" b="0" i="0" u="none" strike="noStrike" cap="none" dirty="0">
                  <a:solidFill>
                    <a:schemeClr val="lt1"/>
                  </a:solidFill>
                  <a:latin typeface="Open Sans Light"/>
                  <a:ea typeface="Open Sans Light"/>
                  <a:cs typeface="Open Sans Light"/>
                  <a:sym typeface="Open Sans Light"/>
                </a:rPr>
                <a:t>soften as unemployment was consistent at relatively low rates throughout the year. The labor force participation rate shows signs of a new normal.</a:t>
              </a:r>
              <a:endParaRPr sz="900" b="0" i="0" u="none" strike="noStrike" cap="none" dirty="0">
                <a:solidFill>
                  <a:schemeClr val="lt1"/>
                </a:solidFill>
                <a:latin typeface="Open Sans Light"/>
                <a:ea typeface="Open Sans Light"/>
                <a:cs typeface="Open Sans Light"/>
                <a:sym typeface="Open Sans Light"/>
              </a:endParaRPr>
            </a:p>
          </p:txBody>
        </p:sp>
      </p:grpSp>
      <p:grpSp>
        <p:nvGrpSpPr>
          <p:cNvPr id="85" name="Google Shape;85;p2">
            <a:extLst>
              <a:ext uri="{FF2B5EF4-FFF2-40B4-BE49-F238E27FC236}">
                <a16:creationId xmlns:a16="http://schemas.microsoft.com/office/drawing/2014/main" id="{6145CDD2-0A60-E29E-638B-9287B3D82B50}"/>
              </a:ext>
            </a:extLst>
          </p:cNvPr>
          <p:cNvGrpSpPr/>
          <p:nvPr/>
        </p:nvGrpSpPr>
        <p:grpSpPr>
          <a:xfrm>
            <a:off x="3102556" y="286294"/>
            <a:ext cx="5542482" cy="795686"/>
            <a:chOff x="4343375" y="472914"/>
            <a:chExt cx="7389976" cy="1060914"/>
          </a:xfrm>
        </p:grpSpPr>
        <p:grpSp>
          <p:nvGrpSpPr>
            <p:cNvPr id="86" name="Google Shape;86;p2">
              <a:extLst>
                <a:ext uri="{FF2B5EF4-FFF2-40B4-BE49-F238E27FC236}">
                  <a16:creationId xmlns:a16="http://schemas.microsoft.com/office/drawing/2014/main" id="{D89126DA-75EE-18A2-F3F0-EE680C429115}"/>
                </a:ext>
              </a:extLst>
            </p:cNvPr>
            <p:cNvGrpSpPr/>
            <p:nvPr/>
          </p:nvGrpSpPr>
          <p:grpSpPr>
            <a:xfrm>
              <a:off x="4343375" y="472914"/>
              <a:ext cx="7389976" cy="1027287"/>
              <a:chOff x="3975100" y="993147"/>
              <a:chExt cx="7389976" cy="1027287"/>
            </a:xfrm>
          </p:grpSpPr>
          <p:sp>
            <p:nvSpPr>
              <p:cNvPr id="87" name="Google Shape;87;p2">
                <a:extLst>
                  <a:ext uri="{FF2B5EF4-FFF2-40B4-BE49-F238E27FC236}">
                    <a16:creationId xmlns:a16="http://schemas.microsoft.com/office/drawing/2014/main" id="{E1B41BC4-9E94-095E-7974-696B8FEA009D}"/>
                  </a:ext>
                </a:extLst>
              </p:cNvPr>
              <p:cNvSpPr txBox="1"/>
              <p:nvPr/>
            </p:nvSpPr>
            <p:spPr>
              <a:xfrm>
                <a:off x="4413176" y="1019247"/>
                <a:ext cx="6951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500" b="1" i="0" u="none" strike="noStrike" cap="none">
                    <a:solidFill>
                      <a:srgbClr val="FFFFFF"/>
                    </a:solidFill>
                    <a:latin typeface="Open Sans ExtraBold"/>
                    <a:ea typeface="Open Sans ExtraBold"/>
                    <a:cs typeface="Open Sans ExtraBold"/>
                    <a:sym typeface="Open Sans ExtraBold"/>
                  </a:rPr>
                  <a:t>Economic growth</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88" name="Google Shape;88;p2">
                <a:extLst>
                  <a:ext uri="{FF2B5EF4-FFF2-40B4-BE49-F238E27FC236}">
                    <a16:creationId xmlns:a16="http://schemas.microsoft.com/office/drawing/2014/main" id="{61CB0889-F5F9-821D-FFA6-CE0444C53042}"/>
                  </a:ext>
                </a:extLst>
              </p:cNvPr>
              <p:cNvSpPr txBox="1"/>
              <p:nvPr/>
            </p:nvSpPr>
            <p:spPr>
              <a:xfrm>
                <a:off x="3975100" y="99314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1</a:t>
                </a:r>
                <a:endParaRPr sz="1100" b="0" i="0" u="none" strike="noStrike" cap="none">
                  <a:solidFill>
                    <a:srgbClr val="000000"/>
                  </a:solidFill>
                  <a:latin typeface="Open Sans Light"/>
                  <a:ea typeface="Open Sans Light"/>
                  <a:cs typeface="Open Sans Light"/>
                  <a:sym typeface="Open Sans Light"/>
                </a:endParaRPr>
              </a:p>
            </p:txBody>
          </p:sp>
          <p:sp>
            <p:nvSpPr>
              <p:cNvPr id="89" name="Google Shape;89;p2">
                <a:extLst>
                  <a:ext uri="{FF2B5EF4-FFF2-40B4-BE49-F238E27FC236}">
                    <a16:creationId xmlns:a16="http://schemas.microsoft.com/office/drawing/2014/main" id="{7AD1EB38-E854-95E4-DDBD-294FCB845FB2}"/>
                  </a:ext>
                </a:extLst>
              </p:cNvPr>
              <p:cNvSpPr txBox="1"/>
              <p:nvPr/>
            </p:nvSpPr>
            <p:spPr>
              <a:xfrm>
                <a:off x="4413183" y="1374143"/>
                <a:ext cx="6822900" cy="64629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United States Economy grew at </a:t>
                </a:r>
                <a:r>
                  <a:rPr lang="en" sz="900" dirty="0">
                    <a:solidFill>
                      <a:schemeClr val="lt1"/>
                    </a:solidFill>
                    <a:latin typeface="Open Sans Light"/>
                    <a:ea typeface="Open Sans Light"/>
                    <a:cs typeface="Open Sans Light"/>
                    <a:sym typeface="Open Sans Light"/>
                  </a:rPr>
                  <a:t>2.8%</a:t>
                </a:r>
                <a:r>
                  <a:rPr lang="en" sz="900" b="0" i="0" u="none" strike="noStrike" cap="none" dirty="0">
                    <a:solidFill>
                      <a:schemeClr val="lt1"/>
                    </a:solidFill>
                    <a:latin typeface="Open Sans Light"/>
                    <a:ea typeface="Open Sans Light"/>
                    <a:cs typeface="Open Sans Light"/>
                    <a:sym typeface="Open Sans Light"/>
                  </a:rPr>
                  <a:t> in 2024. This moderate growth was driven through consumer spending specifically on </a:t>
                </a:r>
                <a:r>
                  <a:rPr lang="en" sz="900" dirty="0">
                    <a:solidFill>
                      <a:schemeClr val="lt1"/>
                    </a:solidFill>
                    <a:latin typeface="Open Sans Light"/>
                    <a:ea typeface="Open Sans Light"/>
                    <a:cs typeface="Open Sans Light"/>
                    <a:sym typeface="Open Sans Light"/>
                  </a:rPr>
                  <a:t>services &amp; durable goods.  This stable growth is expected to continue into 2025</a:t>
                </a:r>
                <a:endParaRPr sz="800" b="0" i="0" u="none" strike="noStrike" cap="none" dirty="0">
                  <a:solidFill>
                    <a:srgbClr val="FFFFFF"/>
                  </a:solidFill>
                  <a:latin typeface="Open Sans Light"/>
                  <a:ea typeface="Open Sans Light"/>
                  <a:cs typeface="Open Sans Light"/>
                  <a:sym typeface="Open Sans Light"/>
                </a:endParaRPr>
              </a:p>
            </p:txBody>
          </p:sp>
        </p:grpSp>
        <p:sp>
          <p:nvSpPr>
            <p:cNvPr id="90" name="Google Shape;90;p2">
              <a:extLst>
                <a:ext uri="{FF2B5EF4-FFF2-40B4-BE49-F238E27FC236}">
                  <a16:creationId xmlns:a16="http://schemas.microsoft.com/office/drawing/2014/main" id="{7BF537CE-EA4D-853D-67FB-C6EF487D8781}"/>
                </a:ext>
              </a:extLst>
            </p:cNvPr>
            <p:cNvSpPr/>
            <p:nvPr/>
          </p:nvSpPr>
          <p:spPr>
            <a:xfrm flipH="1">
              <a:off x="4709426" y="591228"/>
              <a:ext cx="45600" cy="9426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1" name="Google Shape;91;p2">
            <a:extLst>
              <a:ext uri="{FF2B5EF4-FFF2-40B4-BE49-F238E27FC236}">
                <a16:creationId xmlns:a16="http://schemas.microsoft.com/office/drawing/2014/main" id="{BDD5939D-22E3-7737-1537-1AD98C952AD6}"/>
              </a:ext>
            </a:extLst>
          </p:cNvPr>
          <p:cNvGrpSpPr/>
          <p:nvPr/>
        </p:nvGrpSpPr>
        <p:grpSpPr>
          <a:xfrm>
            <a:off x="3081813" y="2747107"/>
            <a:ext cx="336839" cy="598923"/>
            <a:chOff x="3975100" y="4555398"/>
            <a:chExt cx="449119" cy="798564"/>
          </a:xfrm>
        </p:grpSpPr>
        <p:sp>
          <p:nvSpPr>
            <p:cNvPr id="92" name="Google Shape;92;p2">
              <a:extLst>
                <a:ext uri="{FF2B5EF4-FFF2-40B4-BE49-F238E27FC236}">
                  <a16:creationId xmlns:a16="http://schemas.microsoft.com/office/drawing/2014/main" id="{6577AAE5-9B67-0D3D-DB08-49964D23CF38}"/>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4</a:t>
              </a:r>
              <a:endParaRPr sz="1100" b="0" i="0" u="none" strike="noStrike" cap="none">
                <a:solidFill>
                  <a:srgbClr val="000000"/>
                </a:solidFill>
                <a:latin typeface="Open Sans Light"/>
                <a:ea typeface="Open Sans Light"/>
                <a:cs typeface="Open Sans Light"/>
                <a:sym typeface="Open Sans Light"/>
              </a:endParaRPr>
            </a:p>
          </p:txBody>
        </p:sp>
        <p:sp>
          <p:nvSpPr>
            <p:cNvPr id="93" name="Google Shape;93;p2">
              <a:extLst>
                <a:ext uri="{FF2B5EF4-FFF2-40B4-BE49-F238E27FC236}">
                  <a16:creationId xmlns:a16="http://schemas.microsoft.com/office/drawing/2014/main" id="{E0203E71-CD24-0032-C8F2-83003C69166D}"/>
                </a:ext>
              </a:extLst>
            </p:cNvPr>
            <p:cNvSpPr/>
            <p:nvPr/>
          </p:nvSpPr>
          <p:spPr>
            <a:xfrm>
              <a:off x="4378619" y="4622442"/>
              <a:ext cx="45600" cy="73152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5" name="Google Shape;95;p2">
            <a:extLst>
              <a:ext uri="{FF2B5EF4-FFF2-40B4-BE49-F238E27FC236}">
                <a16:creationId xmlns:a16="http://schemas.microsoft.com/office/drawing/2014/main" id="{F9B17C50-88A8-BBC4-9C0A-92EF433889D4}"/>
              </a:ext>
            </a:extLst>
          </p:cNvPr>
          <p:cNvGrpSpPr/>
          <p:nvPr/>
        </p:nvGrpSpPr>
        <p:grpSpPr>
          <a:xfrm>
            <a:off x="3115803" y="3495974"/>
            <a:ext cx="5747803" cy="1259374"/>
            <a:chOff x="3975100" y="4549503"/>
            <a:chExt cx="7663737" cy="1679166"/>
          </a:xfrm>
        </p:grpSpPr>
        <p:grpSp>
          <p:nvGrpSpPr>
            <p:cNvPr id="96" name="Google Shape;96;p2">
              <a:extLst>
                <a:ext uri="{FF2B5EF4-FFF2-40B4-BE49-F238E27FC236}">
                  <a16:creationId xmlns:a16="http://schemas.microsoft.com/office/drawing/2014/main" id="{8CED2325-5013-BBEE-3337-B23D6DB84482}"/>
                </a:ext>
              </a:extLst>
            </p:cNvPr>
            <p:cNvGrpSpPr/>
            <p:nvPr/>
          </p:nvGrpSpPr>
          <p:grpSpPr>
            <a:xfrm>
              <a:off x="4328165" y="4549503"/>
              <a:ext cx="7310672" cy="1679166"/>
              <a:chOff x="4328165" y="4715047"/>
              <a:chExt cx="7310672" cy="1679166"/>
            </a:xfrm>
          </p:grpSpPr>
          <p:sp>
            <p:nvSpPr>
              <p:cNvPr id="97" name="Google Shape;97;p2">
                <a:extLst>
                  <a:ext uri="{FF2B5EF4-FFF2-40B4-BE49-F238E27FC236}">
                    <a16:creationId xmlns:a16="http://schemas.microsoft.com/office/drawing/2014/main" id="{CBCB1082-67D8-7696-94C5-59BC3278B7A4}"/>
                  </a:ext>
                </a:extLst>
              </p:cNvPr>
              <p:cNvSpPr txBox="1"/>
              <p:nvPr/>
            </p:nvSpPr>
            <p:spPr>
              <a:xfrm>
                <a:off x="4362937" y="4715047"/>
                <a:ext cx="7275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FFFFFF"/>
                    </a:solidFill>
                    <a:latin typeface="Open Sans ExtraBold"/>
                    <a:ea typeface="Open Sans ExtraBold"/>
                    <a:cs typeface="Open Sans ExtraBold"/>
                    <a:sym typeface="Open Sans ExtraBold"/>
                  </a:rPr>
                  <a:t>The ”Known Unknowns”</a:t>
                </a:r>
                <a:endParaRPr sz="900" b="1" i="0" u="none" strike="noStrike" cap="none" dirty="0">
                  <a:solidFill>
                    <a:srgbClr val="000000"/>
                  </a:solidFill>
                  <a:latin typeface="Open Sans ExtraBold"/>
                  <a:ea typeface="Open Sans ExtraBold"/>
                  <a:cs typeface="Open Sans ExtraBold"/>
                  <a:sym typeface="Open Sans ExtraBold"/>
                </a:endParaRPr>
              </a:p>
            </p:txBody>
          </p:sp>
          <p:sp>
            <p:nvSpPr>
              <p:cNvPr id="98" name="Google Shape;98;p2">
                <a:extLst>
                  <a:ext uri="{FF2B5EF4-FFF2-40B4-BE49-F238E27FC236}">
                    <a16:creationId xmlns:a16="http://schemas.microsoft.com/office/drawing/2014/main" id="{2BD2AD3D-8B89-47FD-80F7-C8A726765153}"/>
                  </a:ext>
                </a:extLst>
              </p:cNvPr>
              <p:cNvSpPr/>
              <p:nvPr/>
            </p:nvSpPr>
            <p:spPr>
              <a:xfrm flipH="1">
                <a:off x="4328165" y="4809252"/>
                <a:ext cx="45600" cy="1584961"/>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99" name="Google Shape;99;p2">
              <a:extLst>
                <a:ext uri="{FF2B5EF4-FFF2-40B4-BE49-F238E27FC236}">
                  <a16:creationId xmlns:a16="http://schemas.microsoft.com/office/drawing/2014/main" id="{83DF3B81-5F3C-ECEC-EA79-AF2761237B59}"/>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5</a:t>
              </a:r>
              <a:endParaRPr sz="1100" b="0" i="0" u="none" strike="noStrike" cap="none">
                <a:solidFill>
                  <a:srgbClr val="000000"/>
                </a:solidFill>
                <a:latin typeface="Open Sans Light"/>
                <a:ea typeface="Open Sans Light"/>
                <a:cs typeface="Open Sans Light"/>
                <a:sym typeface="Open Sans Light"/>
              </a:endParaRPr>
            </a:p>
          </p:txBody>
        </p:sp>
        <p:sp>
          <p:nvSpPr>
            <p:cNvPr id="100" name="Google Shape;100;p2">
              <a:extLst>
                <a:ext uri="{FF2B5EF4-FFF2-40B4-BE49-F238E27FC236}">
                  <a16:creationId xmlns:a16="http://schemas.microsoft.com/office/drawing/2014/main" id="{F839C12B-249A-1FC7-A76A-29609070D121}"/>
                </a:ext>
              </a:extLst>
            </p:cNvPr>
            <p:cNvSpPr txBox="1"/>
            <p:nvPr/>
          </p:nvSpPr>
          <p:spPr>
            <a:xfrm>
              <a:off x="4415616" y="4995621"/>
              <a:ext cx="7182900" cy="12208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rgbClr val="FFFFFF"/>
                  </a:solidFill>
                  <a:latin typeface="Open Sans Light"/>
                  <a:ea typeface="Open Sans Light"/>
                  <a:cs typeface="Open Sans Light"/>
                  <a:sym typeface="Open Sans Light"/>
                </a:rPr>
                <a:t>Economy is on solid ground </a:t>
              </a:r>
              <a:r>
                <a:rPr lang="en" sz="1100" b="0" i="0" u="none" strike="noStrike" cap="none" dirty="0" err="1">
                  <a:solidFill>
                    <a:srgbClr val="FFFFFF"/>
                  </a:solidFill>
                  <a:latin typeface="Open Sans Light"/>
                  <a:ea typeface="Open Sans Light"/>
                  <a:cs typeface="Open Sans Light"/>
                  <a:sym typeface="Open Sans Light"/>
                </a:rPr>
                <a:t>accor</a:t>
              </a:r>
              <a:r>
                <a:rPr lang="en-US" sz="1100" b="0" i="0" u="none" strike="noStrike" cap="none" dirty="0">
                  <a:solidFill>
                    <a:srgbClr val="FFFFFF"/>
                  </a:solidFill>
                  <a:latin typeface="Open Sans Light"/>
                  <a:ea typeface="Open Sans Light"/>
                  <a:cs typeface="Open Sans Light"/>
                  <a:sym typeface="Open Sans Light"/>
                </a:rPr>
                <a:t>d</a:t>
              </a:r>
              <a:r>
                <a:rPr lang="en" sz="1100" b="0" i="0" u="none" strike="noStrike" cap="none" dirty="0" err="1">
                  <a:solidFill>
                    <a:srgbClr val="FFFFFF"/>
                  </a:solidFill>
                  <a:latin typeface="Open Sans Light"/>
                  <a:ea typeface="Open Sans Light"/>
                  <a:cs typeface="Open Sans Light"/>
                  <a:sym typeface="Open Sans Light"/>
                </a:rPr>
                <a:t>ing</a:t>
              </a:r>
              <a:r>
                <a:rPr lang="en" sz="1100" b="0" i="0" u="none" strike="noStrike" cap="none" dirty="0">
                  <a:solidFill>
                    <a:srgbClr val="FFFFFF"/>
                  </a:solidFill>
                  <a:latin typeface="Open Sans Light"/>
                  <a:ea typeface="Open Sans Light"/>
                  <a:cs typeface="Open Sans Light"/>
                  <a:sym typeface="Open Sans Light"/>
                </a:rPr>
                <a:t> to the Federal Reserve and monetary policy is in a holding pattern with rates in the face of the known unknowns</a:t>
              </a:r>
            </a:p>
            <a:p>
              <a:pPr marL="0" marR="0" lvl="0" indent="0" algn="l" rtl="0">
                <a:lnSpc>
                  <a:spcPct val="100000"/>
                </a:lnSpc>
                <a:spcBef>
                  <a:spcPts val="0"/>
                </a:spcBef>
                <a:spcAft>
                  <a:spcPts val="0"/>
                </a:spcAft>
                <a:buClr>
                  <a:srgbClr val="000000"/>
                </a:buClr>
                <a:buSzPts val="1200"/>
                <a:buFont typeface="Arial"/>
                <a:buNone/>
              </a:pPr>
              <a:endParaRPr lang="en" sz="1100" dirty="0">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rgbClr val="FFFFFF"/>
                  </a:solidFill>
                  <a:latin typeface="Open Sans Light"/>
                  <a:ea typeface="Open Sans Light"/>
                  <a:cs typeface="Open Sans Light"/>
                  <a:sym typeface="Open Sans Light"/>
                </a:rPr>
                <a:t>Fiscal and Trade policies are the key known unknowns that will play a role in shaping the economy in 2025 </a:t>
              </a:r>
              <a:endParaRPr sz="1100" b="0" i="0" u="none" strike="noStrike" cap="none" dirty="0">
                <a:solidFill>
                  <a:srgbClr val="FFFFFF"/>
                </a:solidFill>
                <a:latin typeface="Open Sans Light"/>
                <a:ea typeface="Open Sans Light"/>
                <a:cs typeface="Open Sans Light"/>
                <a:sym typeface="Open Sans Light"/>
              </a:endParaRPr>
            </a:p>
          </p:txBody>
        </p:sp>
      </p:grpSp>
      <p:grpSp>
        <p:nvGrpSpPr>
          <p:cNvPr id="103" name="Google Shape;103;p2">
            <a:extLst>
              <a:ext uri="{FF2B5EF4-FFF2-40B4-BE49-F238E27FC236}">
                <a16:creationId xmlns:a16="http://schemas.microsoft.com/office/drawing/2014/main" id="{869AF5D5-8719-F56C-09F1-20F2F351A7A3}"/>
              </a:ext>
            </a:extLst>
          </p:cNvPr>
          <p:cNvGrpSpPr/>
          <p:nvPr/>
        </p:nvGrpSpPr>
        <p:grpSpPr>
          <a:xfrm>
            <a:off x="3096883" y="1921673"/>
            <a:ext cx="5734435" cy="921536"/>
            <a:chOff x="3975100" y="2766297"/>
            <a:chExt cx="7645913" cy="1228712"/>
          </a:xfrm>
        </p:grpSpPr>
        <p:grpSp>
          <p:nvGrpSpPr>
            <p:cNvPr id="104" name="Google Shape;104;p2">
              <a:extLst>
                <a:ext uri="{FF2B5EF4-FFF2-40B4-BE49-F238E27FC236}">
                  <a16:creationId xmlns:a16="http://schemas.microsoft.com/office/drawing/2014/main" id="{DE0C0769-850D-0CD3-84C6-41EC8CC717C6}"/>
                </a:ext>
              </a:extLst>
            </p:cNvPr>
            <p:cNvGrpSpPr/>
            <p:nvPr/>
          </p:nvGrpSpPr>
          <p:grpSpPr>
            <a:xfrm>
              <a:off x="4358525" y="2797075"/>
              <a:ext cx="6647152" cy="883140"/>
              <a:chOff x="4358525" y="2749539"/>
              <a:chExt cx="6647152" cy="883140"/>
            </a:xfrm>
          </p:grpSpPr>
          <p:sp>
            <p:nvSpPr>
              <p:cNvPr id="105" name="Google Shape;105;p2">
                <a:extLst>
                  <a:ext uri="{FF2B5EF4-FFF2-40B4-BE49-F238E27FC236}">
                    <a16:creationId xmlns:a16="http://schemas.microsoft.com/office/drawing/2014/main" id="{81BCFAE0-18AB-B9D6-2702-3FB9E4D699CD}"/>
                  </a:ext>
                </a:extLst>
              </p:cNvPr>
              <p:cNvSpPr txBox="1"/>
              <p:nvPr/>
            </p:nvSpPr>
            <p:spPr>
              <a:xfrm>
                <a:off x="4413177" y="2749539"/>
                <a:ext cx="65925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Inflation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06" name="Google Shape;106;p2">
                <a:extLst>
                  <a:ext uri="{FF2B5EF4-FFF2-40B4-BE49-F238E27FC236}">
                    <a16:creationId xmlns:a16="http://schemas.microsoft.com/office/drawing/2014/main" id="{653E3972-A7CC-9CCE-CD65-04300BBC680F}"/>
                  </a:ext>
                </a:extLst>
              </p:cNvPr>
              <p:cNvSpPr/>
              <p:nvPr/>
            </p:nvSpPr>
            <p:spPr>
              <a:xfrm>
                <a:off x="4358525" y="2809779"/>
                <a:ext cx="456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107" name="Google Shape;107;p2">
              <a:extLst>
                <a:ext uri="{FF2B5EF4-FFF2-40B4-BE49-F238E27FC236}">
                  <a16:creationId xmlns:a16="http://schemas.microsoft.com/office/drawing/2014/main" id="{AF27B8AC-ACEB-E6B4-2359-8C4E082C5BDB}"/>
                </a:ext>
              </a:extLst>
            </p:cNvPr>
            <p:cNvSpPr txBox="1"/>
            <p:nvPr/>
          </p:nvSpPr>
          <p:spPr>
            <a:xfrm>
              <a:off x="4431213" y="3164055"/>
              <a:ext cx="7189800" cy="83095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dirty="0">
                  <a:solidFill>
                    <a:schemeClr val="lt1"/>
                  </a:solidFill>
                  <a:latin typeface="Open Sans Light"/>
                  <a:ea typeface="Open Sans Light"/>
                  <a:cs typeface="Open Sans Light"/>
                  <a:sym typeface="Open Sans Light"/>
                </a:rPr>
                <a:t>Global and domestic economic factors, including key indicators like housing, wages, supply chains and policy will determine future inflation trends and economic movements in 2025, but for now inflation is near target range, albeit slightly elevated</a:t>
              </a:r>
              <a:endParaRPr sz="800" b="0" i="0" u="none" strike="noStrike" cap="none" dirty="0">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dirty="0">
                <a:solidFill>
                  <a:srgbClr val="000000"/>
                </a:solidFill>
                <a:latin typeface="Open Sans Light"/>
                <a:ea typeface="Open Sans Light"/>
                <a:cs typeface="Open Sans Light"/>
                <a:sym typeface="Open Sans Light"/>
              </a:endParaRPr>
            </a:p>
          </p:txBody>
        </p:sp>
        <p:sp>
          <p:nvSpPr>
            <p:cNvPr id="108" name="Google Shape;108;p2">
              <a:extLst>
                <a:ext uri="{FF2B5EF4-FFF2-40B4-BE49-F238E27FC236}">
                  <a16:creationId xmlns:a16="http://schemas.microsoft.com/office/drawing/2014/main" id="{2921020B-4DF1-714E-1521-5F0093177051}"/>
                </a:ext>
              </a:extLst>
            </p:cNvPr>
            <p:cNvSpPr txBox="1"/>
            <p:nvPr/>
          </p:nvSpPr>
          <p:spPr>
            <a:xfrm>
              <a:off x="3975100" y="276629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3</a:t>
              </a:r>
              <a:endParaRPr sz="1100" b="0" i="0" u="none" strike="noStrike" cap="none">
                <a:solidFill>
                  <a:srgbClr val="000000"/>
                </a:solidFill>
                <a:latin typeface="Open Sans Light"/>
                <a:ea typeface="Open Sans Light"/>
                <a:cs typeface="Open Sans Light"/>
                <a:sym typeface="Open Sans Light"/>
              </a:endParaRPr>
            </a:p>
          </p:txBody>
        </p:sp>
      </p:grpSp>
      <p:pic>
        <p:nvPicPr>
          <p:cNvPr id="109" name="Google Shape;109;p2">
            <a:extLst>
              <a:ext uri="{FF2B5EF4-FFF2-40B4-BE49-F238E27FC236}">
                <a16:creationId xmlns:a16="http://schemas.microsoft.com/office/drawing/2014/main" id="{7E9E14FF-5BDB-B1CD-9130-56557BE47E55}"/>
              </a:ext>
            </a:extLst>
          </p:cNvPr>
          <p:cNvPicPr preferRelativeResize="0"/>
          <p:nvPr/>
        </p:nvPicPr>
        <p:blipFill rotWithShape="1">
          <a:blip r:embed="rId3">
            <a:alphaModFix/>
          </a:blip>
          <a:srcRect/>
          <a:stretch/>
        </p:blipFill>
        <p:spPr>
          <a:xfrm>
            <a:off x="1668966" y="3335018"/>
            <a:ext cx="915663" cy="1394303"/>
          </a:xfrm>
          <a:prstGeom prst="rect">
            <a:avLst/>
          </a:prstGeom>
          <a:noFill/>
          <a:ln>
            <a:noFill/>
          </a:ln>
        </p:spPr>
      </p:pic>
      <p:sp>
        <p:nvSpPr>
          <p:cNvPr id="110" name="Google Shape;110;p2">
            <a:extLst>
              <a:ext uri="{FF2B5EF4-FFF2-40B4-BE49-F238E27FC236}">
                <a16:creationId xmlns:a16="http://schemas.microsoft.com/office/drawing/2014/main" id="{E843177C-ECAB-8FF8-83DB-C314A0FB3039}"/>
              </a:ext>
            </a:extLst>
          </p:cNvPr>
          <p:cNvSpPr txBox="1"/>
          <p:nvPr/>
        </p:nvSpPr>
        <p:spPr>
          <a:xfrm>
            <a:off x="3465854" y="2770420"/>
            <a:ext cx="4944375" cy="30015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Housing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11" name="Google Shape;111;p2">
            <a:extLst>
              <a:ext uri="{FF2B5EF4-FFF2-40B4-BE49-F238E27FC236}">
                <a16:creationId xmlns:a16="http://schemas.microsoft.com/office/drawing/2014/main" id="{52929CF5-4EBE-9B8D-448B-D456F057CC9D}"/>
              </a:ext>
            </a:extLst>
          </p:cNvPr>
          <p:cNvSpPr txBox="1"/>
          <p:nvPr/>
        </p:nvSpPr>
        <p:spPr>
          <a:xfrm>
            <a:off x="3476307" y="3011169"/>
            <a:ext cx="5392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200"/>
              <a:buFont typeface="Arial"/>
              <a:buNone/>
            </a:pPr>
            <a:r>
              <a:rPr lang="en" sz="900" dirty="0">
                <a:solidFill>
                  <a:schemeClr val="lt1"/>
                </a:solidFill>
                <a:latin typeface="Open Sans Light"/>
                <a:ea typeface="Open Sans Light"/>
                <a:cs typeface="Open Sans Light"/>
                <a:sym typeface="Open Sans Light"/>
              </a:rPr>
              <a:t>Housing prices </a:t>
            </a:r>
            <a:r>
              <a:rPr lang="en-US" sz="900" dirty="0">
                <a:solidFill>
                  <a:schemeClr val="lt1"/>
                </a:solidFill>
                <a:latin typeface="Open Sans Light"/>
                <a:ea typeface="Open Sans Light"/>
                <a:cs typeface="Open Sans Light"/>
                <a:sym typeface="Open Sans Light"/>
              </a:rPr>
              <a:t>likely</a:t>
            </a:r>
            <a:r>
              <a:rPr lang="en" sz="900" dirty="0">
                <a:solidFill>
                  <a:schemeClr val="lt1"/>
                </a:solidFill>
                <a:latin typeface="Open Sans Light"/>
                <a:ea typeface="Open Sans Light"/>
                <a:cs typeface="Open Sans Light"/>
                <a:sym typeface="Open Sans Light"/>
              </a:rPr>
              <a:t> to remain elevated in the midst of limited supply, vacancy, along with affordability challenges due to elevated mortgage rates.</a:t>
            </a:r>
            <a:endParaRPr sz="900"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900" dirty="0">
              <a:solidFill>
                <a:schemeClr val="lt1"/>
              </a:solidFill>
              <a:latin typeface="Open Sans Light"/>
              <a:ea typeface="Open Sans Light"/>
              <a:cs typeface="Open Sans Light"/>
              <a:sym typeface="Open Sans Light"/>
            </a:endParaRPr>
          </a:p>
        </p:txBody>
      </p:sp>
      <p:sp>
        <p:nvSpPr>
          <p:cNvPr id="2" name="Rectangle 1">
            <a:extLst>
              <a:ext uri="{FF2B5EF4-FFF2-40B4-BE49-F238E27FC236}">
                <a16:creationId xmlns:a16="http://schemas.microsoft.com/office/drawing/2014/main" id="{A314597E-AEB6-4592-DC80-6BE30B06AB68}"/>
              </a:ext>
            </a:extLst>
          </p:cNvPr>
          <p:cNvSpPr/>
          <p:nvPr/>
        </p:nvSpPr>
        <p:spPr>
          <a:xfrm>
            <a:off x="2973859" y="2754699"/>
            <a:ext cx="6071287" cy="2130338"/>
          </a:xfrm>
          <a:prstGeom prst="rect">
            <a:avLst/>
          </a:prstGeom>
          <a:solidFill>
            <a:srgbClr val="0B3B55">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08A8F0F-86B3-05A1-6E3A-A6C80914380F}"/>
              </a:ext>
            </a:extLst>
          </p:cNvPr>
          <p:cNvSpPr/>
          <p:nvPr/>
        </p:nvSpPr>
        <p:spPr>
          <a:xfrm>
            <a:off x="2861984" y="212938"/>
            <a:ext cx="6071287" cy="1708730"/>
          </a:xfrm>
          <a:prstGeom prst="rect">
            <a:avLst/>
          </a:prstGeom>
          <a:solidFill>
            <a:srgbClr val="0B3B55">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543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cxnSp>
        <p:nvCxnSpPr>
          <p:cNvPr id="283" name="Google Shape;283;p25"/>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284" name="Google Shape;284;p25"/>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85" name="Google Shape;285;p25"/>
          <p:cNvSpPr txBox="1">
            <a:spLocks noGrp="1"/>
          </p:cNvSpPr>
          <p:nvPr>
            <p:ph type="title"/>
          </p:nvPr>
        </p:nvSpPr>
        <p:spPr>
          <a:xfrm>
            <a:off x="698202" y="284118"/>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2000" b="1">
                <a:solidFill>
                  <a:srgbClr val="000000"/>
                </a:solidFill>
                <a:latin typeface="Open Sans Light"/>
                <a:ea typeface="Open Sans Light"/>
                <a:cs typeface="Open Sans Light"/>
                <a:sym typeface="Open Sans Light"/>
              </a:rPr>
              <a:t>Inflation is down from recent highs, but hovering above pre-pandemic rates</a:t>
            </a:r>
            <a:endParaRPr sz="4000">
              <a:solidFill>
                <a:srgbClr val="000000"/>
              </a:solidFill>
            </a:endParaRPr>
          </a:p>
        </p:txBody>
      </p:sp>
      <p:pic>
        <p:nvPicPr>
          <p:cNvPr id="286" name="Google Shape;286;p25"/>
          <p:cNvPicPr preferRelativeResize="0"/>
          <p:nvPr/>
        </p:nvPicPr>
        <p:blipFill rotWithShape="1">
          <a:blip r:embed="rId3">
            <a:alphaModFix/>
          </a:blip>
          <a:srcRect/>
          <a:stretch/>
        </p:blipFill>
        <p:spPr>
          <a:xfrm>
            <a:off x="1165860" y="1131446"/>
            <a:ext cx="6812280" cy="3663677"/>
          </a:xfrm>
          <a:prstGeom prst="rect">
            <a:avLst/>
          </a:prstGeom>
          <a:noFill/>
          <a:ln>
            <a:noFill/>
          </a:ln>
        </p:spPr>
      </p:pic>
      <p:sp>
        <p:nvSpPr>
          <p:cNvPr id="2" name="Rectangle 1">
            <a:extLst>
              <a:ext uri="{FF2B5EF4-FFF2-40B4-BE49-F238E27FC236}">
                <a16:creationId xmlns:a16="http://schemas.microsoft.com/office/drawing/2014/main" id="{1D3D567A-D73C-3149-D56C-DFAF8749E6AA}"/>
              </a:ext>
            </a:extLst>
          </p:cNvPr>
          <p:cNvSpPr/>
          <p:nvPr/>
        </p:nvSpPr>
        <p:spPr>
          <a:xfrm>
            <a:off x="1772238" y="4543720"/>
            <a:ext cx="1159498"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cxnSp>
        <p:nvCxnSpPr>
          <p:cNvPr id="291" name="Google Shape;291;p26"/>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292" name="Google Shape;292;p26"/>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93" name="Google Shape;293;p26"/>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2000" b="1">
                <a:solidFill>
                  <a:srgbClr val="000000"/>
                </a:solidFill>
              </a:rPr>
              <a:t>Core inflation (excluding food &amp; energy) indicating slightly higher rates over the past year</a:t>
            </a:r>
            <a:endParaRPr sz="2000" b="1">
              <a:solidFill>
                <a:srgbClr val="000000"/>
              </a:solidFill>
            </a:endParaRPr>
          </a:p>
        </p:txBody>
      </p:sp>
      <p:pic>
        <p:nvPicPr>
          <p:cNvPr id="294" name="Google Shape;294;p26"/>
          <p:cNvPicPr preferRelativeResize="0"/>
          <p:nvPr/>
        </p:nvPicPr>
        <p:blipFill rotWithShape="1">
          <a:blip r:embed="rId3">
            <a:alphaModFix/>
          </a:blip>
          <a:srcRect/>
          <a:stretch/>
        </p:blipFill>
        <p:spPr>
          <a:xfrm>
            <a:off x="1161288" y="1106209"/>
            <a:ext cx="6821424" cy="3668594"/>
          </a:xfrm>
          <a:prstGeom prst="rect">
            <a:avLst/>
          </a:prstGeom>
          <a:noFill/>
          <a:ln>
            <a:noFill/>
          </a:ln>
        </p:spPr>
      </p:pic>
      <p:sp>
        <p:nvSpPr>
          <p:cNvPr id="2" name="Rectangle 1">
            <a:extLst>
              <a:ext uri="{FF2B5EF4-FFF2-40B4-BE49-F238E27FC236}">
                <a16:creationId xmlns:a16="http://schemas.microsoft.com/office/drawing/2014/main" id="{DEFF1474-B441-54A6-8013-334A23170B55}"/>
              </a:ext>
            </a:extLst>
          </p:cNvPr>
          <p:cNvSpPr/>
          <p:nvPr/>
        </p:nvSpPr>
        <p:spPr>
          <a:xfrm>
            <a:off x="1753384" y="4563671"/>
            <a:ext cx="1246199"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cxnSp>
        <p:nvCxnSpPr>
          <p:cNvPr id="299" name="Google Shape;299;p27"/>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300" name="Google Shape;300;p27"/>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01" name="Google Shape;301;p27"/>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2000" b="1">
                <a:solidFill>
                  <a:srgbClr val="000000"/>
                </a:solidFill>
              </a:rPr>
              <a:t>The “stickiness” and persistence of shelter inflation has been a challenge in brining rates down</a:t>
            </a:r>
            <a:endParaRPr sz="2000" b="1">
              <a:solidFill>
                <a:srgbClr val="000000"/>
              </a:solidFill>
            </a:endParaRPr>
          </a:p>
        </p:txBody>
      </p:sp>
      <p:pic>
        <p:nvPicPr>
          <p:cNvPr id="302" name="Google Shape;302;p27"/>
          <p:cNvPicPr preferRelativeResize="0"/>
          <p:nvPr/>
        </p:nvPicPr>
        <p:blipFill rotWithShape="1">
          <a:blip r:embed="rId3">
            <a:alphaModFix/>
          </a:blip>
          <a:srcRect/>
          <a:stretch/>
        </p:blipFill>
        <p:spPr>
          <a:xfrm>
            <a:off x="1161288" y="1105671"/>
            <a:ext cx="6821424" cy="3663677"/>
          </a:xfrm>
          <a:prstGeom prst="rect">
            <a:avLst/>
          </a:prstGeom>
          <a:noFill/>
          <a:ln>
            <a:noFill/>
          </a:ln>
        </p:spPr>
      </p:pic>
      <p:sp>
        <p:nvSpPr>
          <p:cNvPr id="2" name="Rectangle 1">
            <a:extLst>
              <a:ext uri="{FF2B5EF4-FFF2-40B4-BE49-F238E27FC236}">
                <a16:creationId xmlns:a16="http://schemas.microsoft.com/office/drawing/2014/main" id="{BAA45D22-61DC-C47A-30EB-5A9A4550ECDE}"/>
              </a:ext>
            </a:extLst>
          </p:cNvPr>
          <p:cNvSpPr/>
          <p:nvPr/>
        </p:nvSpPr>
        <p:spPr>
          <a:xfrm>
            <a:off x="1762812" y="4563671"/>
            <a:ext cx="1168924"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cxnSp>
        <p:nvCxnSpPr>
          <p:cNvPr id="307" name="Google Shape;307;p28"/>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308" name="Google Shape;308;p28"/>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09" name="Google Shape;309;p28"/>
          <p:cNvSpPr txBox="1">
            <a:spLocks noGrp="1"/>
          </p:cNvSpPr>
          <p:nvPr>
            <p:ph type="title"/>
          </p:nvPr>
        </p:nvSpPr>
        <p:spPr>
          <a:xfrm>
            <a:off x="777318" y="372642"/>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CPI Movers Show Less Changes in 2024, Each in Same Direction as 2023</a:t>
            </a:r>
            <a:endParaRPr sz="3000">
              <a:solidFill>
                <a:srgbClr val="000000"/>
              </a:solidFill>
            </a:endParaRPr>
          </a:p>
        </p:txBody>
      </p:sp>
      <p:pic>
        <p:nvPicPr>
          <p:cNvPr id="310" name="Google Shape;310;p28"/>
          <p:cNvPicPr preferRelativeResize="0"/>
          <p:nvPr/>
        </p:nvPicPr>
        <p:blipFill rotWithShape="1">
          <a:blip r:embed="rId3">
            <a:alphaModFix/>
          </a:blip>
          <a:srcRect/>
          <a:stretch/>
        </p:blipFill>
        <p:spPr>
          <a:xfrm>
            <a:off x="1471636" y="1055522"/>
            <a:ext cx="6200727" cy="3545324"/>
          </a:xfrm>
          <a:prstGeom prst="rect">
            <a:avLst/>
          </a:prstGeom>
          <a:noFill/>
          <a:ln>
            <a:noFill/>
          </a:ln>
        </p:spPr>
      </p:pic>
      <p:sp>
        <p:nvSpPr>
          <p:cNvPr id="311" name="Google Shape;311;p28"/>
          <p:cNvSpPr txBox="1"/>
          <p:nvPr/>
        </p:nvSpPr>
        <p:spPr>
          <a:xfrm>
            <a:off x="1264400" y="3710400"/>
            <a:ext cx="799500" cy="476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latin typeface="Open Sans Light"/>
              <a:ea typeface="Open Sans Light"/>
              <a:cs typeface="Open Sans Light"/>
              <a:sym typeface="Open Sans Light"/>
            </a:endParaRPr>
          </a:p>
        </p:txBody>
      </p:sp>
      <p:sp>
        <p:nvSpPr>
          <p:cNvPr id="312" name="Google Shape;312;p28"/>
          <p:cNvSpPr txBox="1"/>
          <p:nvPr/>
        </p:nvSpPr>
        <p:spPr>
          <a:xfrm>
            <a:off x="1471625" y="3767700"/>
            <a:ext cx="654600" cy="3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rPr>
              <a:t>Core</a:t>
            </a:r>
            <a:endParaRPr sz="900">
              <a:solidFill>
                <a:schemeClr val="dk1"/>
              </a:solidFill>
            </a:endParaRPr>
          </a:p>
        </p:txBody>
      </p:sp>
      <p:sp>
        <p:nvSpPr>
          <p:cNvPr id="2" name="Rectangle 1">
            <a:extLst>
              <a:ext uri="{FF2B5EF4-FFF2-40B4-BE49-F238E27FC236}">
                <a16:creationId xmlns:a16="http://schemas.microsoft.com/office/drawing/2014/main" id="{3DB35800-ACBC-7904-9E21-979BCBE91175}"/>
              </a:ext>
            </a:extLst>
          </p:cNvPr>
          <p:cNvSpPr/>
          <p:nvPr/>
        </p:nvSpPr>
        <p:spPr>
          <a:xfrm>
            <a:off x="2196445" y="4349443"/>
            <a:ext cx="1489435"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cxnSp>
        <p:nvCxnSpPr>
          <p:cNvPr id="317" name="Google Shape;317;p29"/>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318" name="Google Shape;318;p29"/>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19" name="Google Shape;319;p29"/>
          <p:cNvSpPr txBox="1">
            <a:spLocks noGrp="1"/>
          </p:cNvSpPr>
          <p:nvPr>
            <p:ph type="title"/>
          </p:nvPr>
        </p:nvSpPr>
        <p:spPr>
          <a:xfrm>
            <a:off x="766482" y="284115"/>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800" b="1">
                <a:solidFill>
                  <a:srgbClr val="000000"/>
                </a:solidFill>
              </a:rPr>
              <a:t>Food inflation trending slightly below over inflation at 2.5%, however, meat, poultry, fish, and eggs are still running well above trends</a:t>
            </a:r>
            <a:endParaRPr sz="1800" b="1">
              <a:solidFill>
                <a:srgbClr val="000000"/>
              </a:solidFill>
            </a:endParaRPr>
          </a:p>
        </p:txBody>
      </p:sp>
      <p:pic>
        <p:nvPicPr>
          <p:cNvPr id="320" name="Google Shape;320;p29"/>
          <p:cNvPicPr preferRelativeResize="0"/>
          <p:nvPr/>
        </p:nvPicPr>
        <p:blipFill rotWithShape="1">
          <a:blip r:embed="rId3">
            <a:alphaModFix/>
          </a:blip>
          <a:srcRect/>
          <a:stretch/>
        </p:blipFill>
        <p:spPr>
          <a:xfrm>
            <a:off x="1187184" y="1188478"/>
            <a:ext cx="6758796" cy="3412368"/>
          </a:xfrm>
          <a:prstGeom prst="rect">
            <a:avLst/>
          </a:prstGeom>
          <a:noFill/>
          <a:ln>
            <a:noFill/>
          </a:ln>
        </p:spPr>
      </p:pic>
      <p:sp>
        <p:nvSpPr>
          <p:cNvPr id="2" name="Rectangle 1">
            <a:extLst>
              <a:ext uri="{FF2B5EF4-FFF2-40B4-BE49-F238E27FC236}">
                <a16:creationId xmlns:a16="http://schemas.microsoft.com/office/drawing/2014/main" id="{33ABAEDC-8164-8921-5316-4D7E775C8C4F}"/>
              </a:ext>
            </a:extLst>
          </p:cNvPr>
          <p:cNvSpPr/>
          <p:nvPr/>
        </p:nvSpPr>
        <p:spPr>
          <a:xfrm>
            <a:off x="1781665" y="4349442"/>
            <a:ext cx="115949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0"/>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326" name="Google Shape;326;p30"/>
          <p:cNvPicPr preferRelativeResize="0"/>
          <p:nvPr/>
        </p:nvPicPr>
        <p:blipFill rotWithShape="1">
          <a:blip r:embed="rId3">
            <a:alphaModFix/>
          </a:blip>
          <a:srcRect/>
          <a:stretch/>
        </p:blipFill>
        <p:spPr>
          <a:xfrm>
            <a:off x="698845" y="425195"/>
            <a:ext cx="7746309" cy="4369928"/>
          </a:xfrm>
          <a:prstGeom prst="rect">
            <a:avLst/>
          </a:prstGeom>
          <a:noFill/>
          <a:ln>
            <a:noFill/>
          </a:ln>
        </p:spPr>
      </p:pic>
      <p:sp>
        <p:nvSpPr>
          <p:cNvPr id="2" name="Rectangle 1">
            <a:extLst>
              <a:ext uri="{FF2B5EF4-FFF2-40B4-BE49-F238E27FC236}">
                <a16:creationId xmlns:a16="http://schemas.microsoft.com/office/drawing/2014/main" id="{148B5005-4F6D-3B17-3F20-F22100594441}"/>
              </a:ext>
            </a:extLst>
          </p:cNvPr>
          <p:cNvSpPr/>
          <p:nvPr/>
        </p:nvSpPr>
        <p:spPr>
          <a:xfrm>
            <a:off x="1329179" y="4543720"/>
            <a:ext cx="1121790"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D94A0F0E-8A01-373F-5F8B-EB5A9A4DE8AE}"/>
            </a:ext>
          </a:extLst>
        </p:cNvPr>
        <p:cNvGrpSpPr/>
        <p:nvPr/>
      </p:nvGrpSpPr>
      <p:grpSpPr>
        <a:xfrm>
          <a:off x="0" y="0"/>
          <a:ext cx="0" cy="0"/>
          <a:chOff x="0" y="0"/>
          <a:chExt cx="0" cy="0"/>
        </a:xfrm>
      </p:grpSpPr>
      <p:sp>
        <p:nvSpPr>
          <p:cNvPr id="76" name="Google Shape;76;p2">
            <a:extLst>
              <a:ext uri="{FF2B5EF4-FFF2-40B4-BE49-F238E27FC236}">
                <a16:creationId xmlns:a16="http://schemas.microsoft.com/office/drawing/2014/main" id="{BB1851C5-2D8C-F754-DED8-DF937AAF12F7}"/>
              </a:ext>
            </a:extLst>
          </p:cNvPr>
          <p:cNvSpPr/>
          <p:nvPr/>
        </p:nvSpPr>
        <p:spPr>
          <a:xfrm>
            <a:off x="5043" y="3214"/>
            <a:ext cx="9144000" cy="5143500"/>
          </a:xfrm>
          <a:prstGeom prst="rect">
            <a:avLst/>
          </a:prstGeom>
          <a:solidFill>
            <a:srgbClr val="0C3B5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sp>
        <p:nvSpPr>
          <p:cNvPr id="77" name="Google Shape;77;p2">
            <a:extLst>
              <a:ext uri="{FF2B5EF4-FFF2-40B4-BE49-F238E27FC236}">
                <a16:creationId xmlns:a16="http://schemas.microsoft.com/office/drawing/2014/main" id="{76FF7DC4-AF57-0288-23E2-C58558BBE3BC}"/>
              </a:ext>
            </a:extLst>
          </p:cNvPr>
          <p:cNvSpPr txBox="1">
            <a:spLocks noGrp="1"/>
          </p:cNvSpPr>
          <p:nvPr>
            <p:ph type="ctrTitle"/>
          </p:nvPr>
        </p:nvSpPr>
        <p:spPr>
          <a:xfrm>
            <a:off x="440832" y="379769"/>
            <a:ext cx="2210100" cy="610800"/>
          </a:xfrm>
          <a:prstGeom prst="rect">
            <a:avLst/>
          </a:prstGeom>
          <a:noFill/>
          <a:ln>
            <a:noFill/>
          </a:ln>
        </p:spPr>
        <p:txBody>
          <a:bodyPr spcFirstLastPara="1" wrap="square" lIns="68575" tIns="34275" rIns="68575" bIns="34275" anchor="b" anchorCtr="0">
            <a:noAutofit/>
          </a:bodyPr>
          <a:lstStyle/>
          <a:p>
            <a:pPr marL="0" lvl="0" indent="0" algn="r" rtl="0">
              <a:lnSpc>
                <a:spcPct val="127416"/>
              </a:lnSpc>
              <a:spcBef>
                <a:spcPts val="0"/>
              </a:spcBef>
              <a:spcAft>
                <a:spcPts val="0"/>
              </a:spcAft>
              <a:buSzPts val="2700"/>
              <a:buNone/>
            </a:pPr>
            <a:r>
              <a:rPr lang="en" sz="2700" b="1">
                <a:solidFill>
                  <a:schemeClr val="lt1"/>
                </a:solidFill>
                <a:latin typeface="Open Sans ExtraBold"/>
                <a:ea typeface="Open Sans ExtraBold"/>
                <a:cs typeface="Open Sans ExtraBold"/>
                <a:sym typeface="Open Sans ExtraBold"/>
              </a:rPr>
              <a:t>Overview</a:t>
            </a:r>
            <a:endParaRPr sz="3300"/>
          </a:p>
        </p:txBody>
      </p:sp>
      <p:cxnSp>
        <p:nvCxnSpPr>
          <p:cNvPr id="78" name="Google Shape;78;p2">
            <a:extLst>
              <a:ext uri="{FF2B5EF4-FFF2-40B4-BE49-F238E27FC236}">
                <a16:creationId xmlns:a16="http://schemas.microsoft.com/office/drawing/2014/main" id="{9EA6370E-0FB7-1BDE-22CB-8D3BC7850C01}"/>
              </a:ext>
            </a:extLst>
          </p:cNvPr>
          <p:cNvCxnSpPr/>
          <p:nvPr/>
        </p:nvCxnSpPr>
        <p:spPr>
          <a:xfrm flipH="1">
            <a:off x="2733875" y="402590"/>
            <a:ext cx="51900" cy="4411500"/>
          </a:xfrm>
          <a:prstGeom prst="straightConnector1">
            <a:avLst/>
          </a:prstGeom>
          <a:noFill/>
          <a:ln w="38100" cap="flat" cmpd="sng">
            <a:solidFill>
              <a:schemeClr val="lt1"/>
            </a:solidFill>
            <a:prstDash val="dot"/>
            <a:round/>
            <a:headEnd type="none" w="sm" len="sm"/>
            <a:tailEnd type="none" w="sm" len="sm"/>
          </a:ln>
        </p:spPr>
      </p:cxnSp>
      <p:grpSp>
        <p:nvGrpSpPr>
          <p:cNvPr id="79" name="Google Shape;79;p2">
            <a:extLst>
              <a:ext uri="{FF2B5EF4-FFF2-40B4-BE49-F238E27FC236}">
                <a16:creationId xmlns:a16="http://schemas.microsoft.com/office/drawing/2014/main" id="{B9E49A15-87C1-6D25-8783-D5233326761D}"/>
              </a:ext>
            </a:extLst>
          </p:cNvPr>
          <p:cNvGrpSpPr/>
          <p:nvPr/>
        </p:nvGrpSpPr>
        <p:grpSpPr>
          <a:xfrm>
            <a:off x="3083801" y="1203982"/>
            <a:ext cx="5805400" cy="671879"/>
            <a:chOff x="3975100" y="4549503"/>
            <a:chExt cx="8101312" cy="895839"/>
          </a:xfrm>
        </p:grpSpPr>
        <p:grpSp>
          <p:nvGrpSpPr>
            <p:cNvPr id="80" name="Google Shape;80;p2">
              <a:extLst>
                <a:ext uri="{FF2B5EF4-FFF2-40B4-BE49-F238E27FC236}">
                  <a16:creationId xmlns:a16="http://schemas.microsoft.com/office/drawing/2014/main" id="{2FBB0686-4401-740A-57BD-3AF99C9E8D46}"/>
                </a:ext>
              </a:extLst>
            </p:cNvPr>
            <p:cNvGrpSpPr/>
            <p:nvPr/>
          </p:nvGrpSpPr>
          <p:grpSpPr>
            <a:xfrm>
              <a:off x="4399927" y="4549503"/>
              <a:ext cx="7676485" cy="895839"/>
              <a:chOff x="4399927" y="4715047"/>
              <a:chExt cx="7676485" cy="895839"/>
            </a:xfrm>
          </p:grpSpPr>
          <p:sp>
            <p:nvSpPr>
              <p:cNvPr id="81" name="Google Shape;81;p2">
                <a:extLst>
                  <a:ext uri="{FF2B5EF4-FFF2-40B4-BE49-F238E27FC236}">
                    <a16:creationId xmlns:a16="http://schemas.microsoft.com/office/drawing/2014/main" id="{4C810BE8-B8CD-4077-0BF6-139323585F46}"/>
                  </a:ext>
                </a:extLst>
              </p:cNvPr>
              <p:cNvSpPr txBox="1"/>
              <p:nvPr/>
            </p:nvSpPr>
            <p:spPr>
              <a:xfrm>
                <a:off x="4436612" y="4715047"/>
                <a:ext cx="76398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Labor Markets </a:t>
                </a:r>
                <a:endParaRPr sz="1500" b="1" i="0" u="none" strike="noStrike" cap="none">
                  <a:solidFill>
                    <a:srgbClr val="FFFFFF"/>
                  </a:solidFill>
                  <a:latin typeface="Open Sans ExtraBold"/>
                  <a:ea typeface="Open Sans ExtraBold"/>
                  <a:cs typeface="Open Sans ExtraBold"/>
                  <a:sym typeface="Open Sans ExtraBold"/>
                </a:endParaRPr>
              </a:p>
            </p:txBody>
          </p:sp>
          <p:sp>
            <p:nvSpPr>
              <p:cNvPr id="82" name="Google Shape;82;p2">
                <a:extLst>
                  <a:ext uri="{FF2B5EF4-FFF2-40B4-BE49-F238E27FC236}">
                    <a16:creationId xmlns:a16="http://schemas.microsoft.com/office/drawing/2014/main" id="{BEF03F58-C4DA-BD03-E610-6B420BED53B0}"/>
                  </a:ext>
                </a:extLst>
              </p:cNvPr>
              <p:cNvSpPr/>
              <p:nvPr/>
            </p:nvSpPr>
            <p:spPr>
              <a:xfrm>
                <a:off x="4399927" y="4787986"/>
                <a:ext cx="477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83" name="Google Shape;83;p2">
              <a:extLst>
                <a:ext uri="{FF2B5EF4-FFF2-40B4-BE49-F238E27FC236}">
                  <a16:creationId xmlns:a16="http://schemas.microsoft.com/office/drawing/2014/main" id="{6F4FB018-2847-2445-F011-182640C954FD}"/>
                </a:ext>
              </a:extLst>
            </p:cNvPr>
            <p:cNvSpPr txBox="1"/>
            <p:nvPr/>
          </p:nvSpPr>
          <p:spPr>
            <a:xfrm>
              <a:off x="3975100" y="4555398"/>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2</a:t>
              </a:r>
              <a:endParaRPr sz="1100" b="0" i="0" u="none" strike="noStrike" cap="none">
                <a:solidFill>
                  <a:srgbClr val="000000"/>
                </a:solidFill>
                <a:latin typeface="Open Sans Light"/>
                <a:ea typeface="Open Sans Light"/>
                <a:cs typeface="Open Sans Light"/>
                <a:sym typeface="Open Sans Light"/>
              </a:endParaRPr>
            </a:p>
          </p:txBody>
        </p:sp>
        <p:sp>
          <p:nvSpPr>
            <p:cNvPr id="84" name="Google Shape;84;p2">
              <a:extLst>
                <a:ext uri="{FF2B5EF4-FFF2-40B4-BE49-F238E27FC236}">
                  <a16:creationId xmlns:a16="http://schemas.microsoft.com/office/drawing/2014/main" id="{0148E1D4-588F-DCD6-BCAA-7E4A5829F949}"/>
                </a:ext>
              </a:extLst>
            </p:cNvPr>
            <p:cNvSpPr txBox="1"/>
            <p:nvPr/>
          </p:nvSpPr>
          <p:spPr>
            <a:xfrm>
              <a:off x="4448107" y="4913004"/>
              <a:ext cx="7293901" cy="4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labor market </a:t>
              </a:r>
              <a:r>
                <a:rPr lang="en" sz="900" dirty="0">
                  <a:solidFill>
                    <a:schemeClr val="lt1"/>
                  </a:solidFill>
                  <a:latin typeface="Open Sans Light"/>
                  <a:ea typeface="Open Sans Light"/>
                  <a:cs typeface="Open Sans Light"/>
                  <a:sym typeface="Open Sans Light"/>
                </a:rPr>
                <a:t>continue to </a:t>
              </a:r>
              <a:r>
                <a:rPr lang="en" sz="900" b="0" i="0" u="none" strike="noStrike" cap="none" dirty="0">
                  <a:solidFill>
                    <a:schemeClr val="lt1"/>
                  </a:solidFill>
                  <a:latin typeface="Open Sans Light"/>
                  <a:ea typeface="Open Sans Light"/>
                  <a:cs typeface="Open Sans Light"/>
                  <a:sym typeface="Open Sans Light"/>
                </a:rPr>
                <a:t>soften as unemployment was consistent at relatively low rates throughout the year. The labor force participation rate shows signs of a new normal.</a:t>
              </a:r>
              <a:endParaRPr sz="900" b="0" i="0" u="none" strike="noStrike" cap="none" dirty="0">
                <a:solidFill>
                  <a:schemeClr val="lt1"/>
                </a:solidFill>
                <a:latin typeface="Open Sans Light"/>
                <a:ea typeface="Open Sans Light"/>
                <a:cs typeface="Open Sans Light"/>
                <a:sym typeface="Open Sans Light"/>
              </a:endParaRPr>
            </a:p>
          </p:txBody>
        </p:sp>
      </p:grpSp>
      <p:grpSp>
        <p:nvGrpSpPr>
          <p:cNvPr id="85" name="Google Shape;85;p2">
            <a:extLst>
              <a:ext uri="{FF2B5EF4-FFF2-40B4-BE49-F238E27FC236}">
                <a16:creationId xmlns:a16="http://schemas.microsoft.com/office/drawing/2014/main" id="{330DFFE7-AD05-27E2-BE12-A989F30D06BF}"/>
              </a:ext>
            </a:extLst>
          </p:cNvPr>
          <p:cNvGrpSpPr/>
          <p:nvPr/>
        </p:nvGrpSpPr>
        <p:grpSpPr>
          <a:xfrm>
            <a:off x="3102556" y="286294"/>
            <a:ext cx="5542482" cy="795686"/>
            <a:chOff x="4343375" y="472914"/>
            <a:chExt cx="7389976" cy="1060914"/>
          </a:xfrm>
        </p:grpSpPr>
        <p:grpSp>
          <p:nvGrpSpPr>
            <p:cNvPr id="86" name="Google Shape;86;p2">
              <a:extLst>
                <a:ext uri="{FF2B5EF4-FFF2-40B4-BE49-F238E27FC236}">
                  <a16:creationId xmlns:a16="http://schemas.microsoft.com/office/drawing/2014/main" id="{E3782C1F-3FD9-8164-9DAE-7CBF9D6142E5}"/>
                </a:ext>
              </a:extLst>
            </p:cNvPr>
            <p:cNvGrpSpPr/>
            <p:nvPr/>
          </p:nvGrpSpPr>
          <p:grpSpPr>
            <a:xfrm>
              <a:off x="4343375" y="472914"/>
              <a:ext cx="7389976" cy="1027287"/>
              <a:chOff x="3975100" y="993147"/>
              <a:chExt cx="7389976" cy="1027287"/>
            </a:xfrm>
          </p:grpSpPr>
          <p:sp>
            <p:nvSpPr>
              <p:cNvPr id="87" name="Google Shape;87;p2">
                <a:extLst>
                  <a:ext uri="{FF2B5EF4-FFF2-40B4-BE49-F238E27FC236}">
                    <a16:creationId xmlns:a16="http://schemas.microsoft.com/office/drawing/2014/main" id="{B055E1EC-A0DA-6A96-7C2E-4C1CC2148C8D}"/>
                  </a:ext>
                </a:extLst>
              </p:cNvPr>
              <p:cNvSpPr txBox="1"/>
              <p:nvPr/>
            </p:nvSpPr>
            <p:spPr>
              <a:xfrm>
                <a:off x="4413176" y="1019247"/>
                <a:ext cx="6951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500" b="1" i="0" u="none" strike="noStrike" cap="none">
                    <a:solidFill>
                      <a:srgbClr val="FFFFFF"/>
                    </a:solidFill>
                    <a:latin typeface="Open Sans ExtraBold"/>
                    <a:ea typeface="Open Sans ExtraBold"/>
                    <a:cs typeface="Open Sans ExtraBold"/>
                    <a:sym typeface="Open Sans ExtraBold"/>
                  </a:rPr>
                  <a:t>Economic growth</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88" name="Google Shape;88;p2">
                <a:extLst>
                  <a:ext uri="{FF2B5EF4-FFF2-40B4-BE49-F238E27FC236}">
                    <a16:creationId xmlns:a16="http://schemas.microsoft.com/office/drawing/2014/main" id="{6441F5E9-5D12-8D8A-C488-7E4FB7E841BF}"/>
                  </a:ext>
                </a:extLst>
              </p:cNvPr>
              <p:cNvSpPr txBox="1"/>
              <p:nvPr/>
            </p:nvSpPr>
            <p:spPr>
              <a:xfrm>
                <a:off x="3975100" y="99314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1</a:t>
                </a:r>
                <a:endParaRPr sz="1100" b="0" i="0" u="none" strike="noStrike" cap="none">
                  <a:solidFill>
                    <a:srgbClr val="000000"/>
                  </a:solidFill>
                  <a:latin typeface="Open Sans Light"/>
                  <a:ea typeface="Open Sans Light"/>
                  <a:cs typeface="Open Sans Light"/>
                  <a:sym typeface="Open Sans Light"/>
                </a:endParaRPr>
              </a:p>
            </p:txBody>
          </p:sp>
          <p:sp>
            <p:nvSpPr>
              <p:cNvPr id="89" name="Google Shape;89;p2">
                <a:extLst>
                  <a:ext uri="{FF2B5EF4-FFF2-40B4-BE49-F238E27FC236}">
                    <a16:creationId xmlns:a16="http://schemas.microsoft.com/office/drawing/2014/main" id="{8C79EB55-3642-DD40-9B75-F02060CA30C7}"/>
                  </a:ext>
                </a:extLst>
              </p:cNvPr>
              <p:cNvSpPr txBox="1"/>
              <p:nvPr/>
            </p:nvSpPr>
            <p:spPr>
              <a:xfrm>
                <a:off x="4413183" y="1374143"/>
                <a:ext cx="6822900" cy="64629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United States Economy grew at </a:t>
                </a:r>
                <a:r>
                  <a:rPr lang="en" sz="900" dirty="0">
                    <a:solidFill>
                      <a:schemeClr val="lt1"/>
                    </a:solidFill>
                    <a:latin typeface="Open Sans Light"/>
                    <a:ea typeface="Open Sans Light"/>
                    <a:cs typeface="Open Sans Light"/>
                    <a:sym typeface="Open Sans Light"/>
                  </a:rPr>
                  <a:t>2.8%</a:t>
                </a:r>
                <a:r>
                  <a:rPr lang="en" sz="900" b="0" i="0" u="none" strike="noStrike" cap="none" dirty="0">
                    <a:solidFill>
                      <a:schemeClr val="lt1"/>
                    </a:solidFill>
                    <a:latin typeface="Open Sans Light"/>
                    <a:ea typeface="Open Sans Light"/>
                    <a:cs typeface="Open Sans Light"/>
                    <a:sym typeface="Open Sans Light"/>
                  </a:rPr>
                  <a:t> in 2024. This moderate growth was driven through consumer spending specifically on </a:t>
                </a:r>
                <a:r>
                  <a:rPr lang="en" sz="900" dirty="0">
                    <a:solidFill>
                      <a:schemeClr val="lt1"/>
                    </a:solidFill>
                    <a:latin typeface="Open Sans Light"/>
                    <a:ea typeface="Open Sans Light"/>
                    <a:cs typeface="Open Sans Light"/>
                    <a:sym typeface="Open Sans Light"/>
                  </a:rPr>
                  <a:t>services &amp; durable goods.  This stable growth is expected to continue into 2025</a:t>
                </a:r>
                <a:endParaRPr sz="800" b="0" i="0" u="none" strike="noStrike" cap="none" dirty="0">
                  <a:solidFill>
                    <a:srgbClr val="FFFFFF"/>
                  </a:solidFill>
                  <a:latin typeface="Open Sans Light"/>
                  <a:ea typeface="Open Sans Light"/>
                  <a:cs typeface="Open Sans Light"/>
                  <a:sym typeface="Open Sans Light"/>
                </a:endParaRPr>
              </a:p>
            </p:txBody>
          </p:sp>
        </p:grpSp>
        <p:sp>
          <p:nvSpPr>
            <p:cNvPr id="90" name="Google Shape;90;p2">
              <a:extLst>
                <a:ext uri="{FF2B5EF4-FFF2-40B4-BE49-F238E27FC236}">
                  <a16:creationId xmlns:a16="http://schemas.microsoft.com/office/drawing/2014/main" id="{145A22D1-CECA-FAD9-67DA-CF5EB5EF8A4F}"/>
                </a:ext>
              </a:extLst>
            </p:cNvPr>
            <p:cNvSpPr/>
            <p:nvPr/>
          </p:nvSpPr>
          <p:spPr>
            <a:xfrm flipH="1">
              <a:off x="4709426" y="591228"/>
              <a:ext cx="45600" cy="9426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1" name="Google Shape;91;p2">
            <a:extLst>
              <a:ext uri="{FF2B5EF4-FFF2-40B4-BE49-F238E27FC236}">
                <a16:creationId xmlns:a16="http://schemas.microsoft.com/office/drawing/2014/main" id="{628E7CEE-2874-0764-F6A2-9A87705309EF}"/>
              </a:ext>
            </a:extLst>
          </p:cNvPr>
          <p:cNvGrpSpPr/>
          <p:nvPr/>
        </p:nvGrpSpPr>
        <p:grpSpPr>
          <a:xfrm>
            <a:off x="3081813" y="2747107"/>
            <a:ext cx="336839" cy="598923"/>
            <a:chOff x="3975100" y="4555398"/>
            <a:chExt cx="449119" cy="798564"/>
          </a:xfrm>
        </p:grpSpPr>
        <p:sp>
          <p:nvSpPr>
            <p:cNvPr id="92" name="Google Shape;92;p2">
              <a:extLst>
                <a:ext uri="{FF2B5EF4-FFF2-40B4-BE49-F238E27FC236}">
                  <a16:creationId xmlns:a16="http://schemas.microsoft.com/office/drawing/2014/main" id="{4F18A474-B6D2-0B6F-5184-0A70A30D6A75}"/>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4</a:t>
              </a:r>
              <a:endParaRPr sz="1100" b="0" i="0" u="none" strike="noStrike" cap="none">
                <a:solidFill>
                  <a:srgbClr val="000000"/>
                </a:solidFill>
                <a:latin typeface="Open Sans Light"/>
                <a:ea typeface="Open Sans Light"/>
                <a:cs typeface="Open Sans Light"/>
                <a:sym typeface="Open Sans Light"/>
              </a:endParaRPr>
            </a:p>
          </p:txBody>
        </p:sp>
        <p:sp>
          <p:nvSpPr>
            <p:cNvPr id="93" name="Google Shape;93;p2">
              <a:extLst>
                <a:ext uri="{FF2B5EF4-FFF2-40B4-BE49-F238E27FC236}">
                  <a16:creationId xmlns:a16="http://schemas.microsoft.com/office/drawing/2014/main" id="{564E0DBE-D87D-F465-7B20-610A5DF93B86}"/>
                </a:ext>
              </a:extLst>
            </p:cNvPr>
            <p:cNvSpPr/>
            <p:nvPr/>
          </p:nvSpPr>
          <p:spPr>
            <a:xfrm>
              <a:off x="4378619" y="4622442"/>
              <a:ext cx="45600" cy="73152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5" name="Google Shape;95;p2">
            <a:extLst>
              <a:ext uri="{FF2B5EF4-FFF2-40B4-BE49-F238E27FC236}">
                <a16:creationId xmlns:a16="http://schemas.microsoft.com/office/drawing/2014/main" id="{499F61C2-1056-9024-0077-D7EED0D8E4C3}"/>
              </a:ext>
            </a:extLst>
          </p:cNvPr>
          <p:cNvGrpSpPr/>
          <p:nvPr/>
        </p:nvGrpSpPr>
        <p:grpSpPr>
          <a:xfrm>
            <a:off x="3115803" y="3495974"/>
            <a:ext cx="5747803" cy="1259374"/>
            <a:chOff x="3975100" y="4549503"/>
            <a:chExt cx="7663737" cy="1679166"/>
          </a:xfrm>
        </p:grpSpPr>
        <p:grpSp>
          <p:nvGrpSpPr>
            <p:cNvPr id="96" name="Google Shape;96;p2">
              <a:extLst>
                <a:ext uri="{FF2B5EF4-FFF2-40B4-BE49-F238E27FC236}">
                  <a16:creationId xmlns:a16="http://schemas.microsoft.com/office/drawing/2014/main" id="{C304D4A0-D9B7-E883-ADB2-E09D87E86519}"/>
                </a:ext>
              </a:extLst>
            </p:cNvPr>
            <p:cNvGrpSpPr/>
            <p:nvPr/>
          </p:nvGrpSpPr>
          <p:grpSpPr>
            <a:xfrm>
              <a:off x="4328165" y="4549503"/>
              <a:ext cx="7310672" cy="1679166"/>
              <a:chOff x="4328165" y="4715047"/>
              <a:chExt cx="7310672" cy="1679166"/>
            </a:xfrm>
          </p:grpSpPr>
          <p:sp>
            <p:nvSpPr>
              <p:cNvPr id="97" name="Google Shape;97;p2">
                <a:extLst>
                  <a:ext uri="{FF2B5EF4-FFF2-40B4-BE49-F238E27FC236}">
                    <a16:creationId xmlns:a16="http://schemas.microsoft.com/office/drawing/2014/main" id="{653220CC-8BD1-043D-EC5F-B190830E25C1}"/>
                  </a:ext>
                </a:extLst>
              </p:cNvPr>
              <p:cNvSpPr txBox="1"/>
              <p:nvPr/>
            </p:nvSpPr>
            <p:spPr>
              <a:xfrm>
                <a:off x="4362937" y="4715047"/>
                <a:ext cx="7275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FFFFFF"/>
                    </a:solidFill>
                    <a:latin typeface="Open Sans ExtraBold"/>
                    <a:ea typeface="Open Sans ExtraBold"/>
                    <a:cs typeface="Open Sans ExtraBold"/>
                    <a:sym typeface="Open Sans ExtraBold"/>
                  </a:rPr>
                  <a:t>The ”Known Unknowns”</a:t>
                </a:r>
                <a:endParaRPr sz="900" b="1" i="0" u="none" strike="noStrike" cap="none" dirty="0">
                  <a:solidFill>
                    <a:srgbClr val="000000"/>
                  </a:solidFill>
                  <a:latin typeface="Open Sans ExtraBold"/>
                  <a:ea typeface="Open Sans ExtraBold"/>
                  <a:cs typeface="Open Sans ExtraBold"/>
                  <a:sym typeface="Open Sans ExtraBold"/>
                </a:endParaRPr>
              </a:p>
            </p:txBody>
          </p:sp>
          <p:sp>
            <p:nvSpPr>
              <p:cNvPr id="98" name="Google Shape;98;p2">
                <a:extLst>
                  <a:ext uri="{FF2B5EF4-FFF2-40B4-BE49-F238E27FC236}">
                    <a16:creationId xmlns:a16="http://schemas.microsoft.com/office/drawing/2014/main" id="{67610D05-DEC5-F55A-FAC5-058535C05736}"/>
                  </a:ext>
                </a:extLst>
              </p:cNvPr>
              <p:cNvSpPr/>
              <p:nvPr/>
            </p:nvSpPr>
            <p:spPr>
              <a:xfrm flipH="1">
                <a:off x="4328165" y="4809252"/>
                <a:ext cx="45600" cy="1584961"/>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99" name="Google Shape;99;p2">
              <a:extLst>
                <a:ext uri="{FF2B5EF4-FFF2-40B4-BE49-F238E27FC236}">
                  <a16:creationId xmlns:a16="http://schemas.microsoft.com/office/drawing/2014/main" id="{1C4E12B1-0FC9-5CE8-7082-7295B2EF08B4}"/>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5</a:t>
              </a:r>
              <a:endParaRPr sz="1100" b="0" i="0" u="none" strike="noStrike" cap="none">
                <a:solidFill>
                  <a:srgbClr val="000000"/>
                </a:solidFill>
                <a:latin typeface="Open Sans Light"/>
                <a:ea typeface="Open Sans Light"/>
                <a:cs typeface="Open Sans Light"/>
                <a:sym typeface="Open Sans Light"/>
              </a:endParaRPr>
            </a:p>
          </p:txBody>
        </p:sp>
        <p:sp>
          <p:nvSpPr>
            <p:cNvPr id="100" name="Google Shape;100;p2">
              <a:extLst>
                <a:ext uri="{FF2B5EF4-FFF2-40B4-BE49-F238E27FC236}">
                  <a16:creationId xmlns:a16="http://schemas.microsoft.com/office/drawing/2014/main" id="{A61F5B9E-829D-7CDB-0DAC-D2B227E73351}"/>
                </a:ext>
              </a:extLst>
            </p:cNvPr>
            <p:cNvSpPr txBox="1"/>
            <p:nvPr/>
          </p:nvSpPr>
          <p:spPr>
            <a:xfrm>
              <a:off x="4415616" y="4995621"/>
              <a:ext cx="7182900" cy="12208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rgbClr val="FFFFFF"/>
                  </a:solidFill>
                  <a:latin typeface="Open Sans Light"/>
                  <a:ea typeface="Open Sans Light"/>
                  <a:cs typeface="Open Sans Light"/>
                  <a:sym typeface="Open Sans Light"/>
                </a:rPr>
                <a:t>Economy is on solid ground </a:t>
              </a:r>
              <a:r>
                <a:rPr lang="en" sz="1100" b="0" i="0" u="none" strike="noStrike" cap="none" dirty="0" err="1">
                  <a:solidFill>
                    <a:srgbClr val="FFFFFF"/>
                  </a:solidFill>
                  <a:latin typeface="Open Sans Light"/>
                  <a:ea typeface="Open Sans Light"/>
                  <a:cs typeface="Open Sans Light"/>
                  <a:sym typeface="Open Sans Light"/>
                </a:rPr>
                <a:t>accor</a:t>
              </a:r>
              <a:r>
                <a:rPr lang="en-US" sz="1100" b="0" i="0" u="none" strike="noStrike" cap="none" dirty="0">
                  <a:solidFill>
                    <a:srgbClr val="FFFFFF"/>
                  </a:solidFill>
                  <a:latin typeface="Open Sans Light"/>
                  <a:ea typeface="Open Sans Light"/>
                  <a:cs typeface="Open Sans Light"/>
                  <a:sym typeface="Open Sans Light"/>
                </a:rPr>
                <a:t>d</a:t>
              </a:r>
              <a:r>
                <a:rPr lang="en" sz="1100" b="0" i="0" u="none" strike="noStrike" cap="none" dirty="0" err="1">
                  <a:solidFill>
                    <a:srgbClr val="FFFFFF"/>
                  </a:solidFill>
                  <a:latin typeface="Open Sans Light"/>
                  <a:ea typeface="Open Sans Light"/>
                  <a:cs typeface="Open Sans Light"/>
                  <a:sym typeface="Open Sans Light"/>
                </a:rPr>
                <a:t>ing</a:t>
              </a:r>
              <a:r>
                <a:rPr lang="en" sz="1100" b="0" i="0" u="none" strike="noStrike" cap="none" dirty="0">
                  <a:solidFill>
                    <a:srgbClr val="FFFFFF"/>
                  </a:solidFill>
                  <a:latin typeface="Open Sans Light"/>
                  <a:ea typeface="Open Sans Light"/>
                  <a:cs typeface="Open Sans Light"/>
                  <a:sym typeface="Open Sans Light"/>
                </a:rPr>
                <a:t> to the Federal Reserve and monetary policy is in a holding pattern with rates in the face of the known unknowns</a:t>
              </a:r>
            </a:p>
            <a:p>
              <a:pPr marL="0" marR="0" lvl="0" indent="0" algn="l" rtl="0">
                <a:lnSpc>
                  <a:spcPct val="100000"/>
                </a:lnSpc>
                <a:spcBef>
                  <a:spcPts val="0"/>
                </a:spcBef>
                <a:spcAft>
                  <a:spcPts val="0"/>
                </a:spcAft>
                <a:buClr>
                  <a:srgbClr val="000000"/>
                </a:buClr>
                <a:buSzPts val="1200"/>
                <a:buFont typeface="Arial"/>
                <a:buNone/>
              </a:pPr>
              <a:endParaRPr lang="en" sz="1100" dirty="0">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rgbClr val="FFFFFF"/>
                  </a:solidFill>
                  <a:latin typeface="Open Sans Light"/>
                  <a:ea typeface="Open Sans Light"/>
                  <a:cs typeface="Open Sans Light"/>
                  <a:sym typeface="Open Sans Light"/>
                </a:rPr>
                <a:t>Fiscal and Trade policies are the key known unknowns that will play a role in shaping the economy in 2025 </a:t>
              </a:r>
              <a:endParaRPr sz="1100" b="0" i="0" u="none" strike="noStrike" cap="none" dirty="0">
                <a:solidFill>
                  <a:srgbClr val="FFFFFF"/>
                </a:solidFill>
                <a:latin typeface="Open Sans Light"/>
                <a:ea typeface="Open Sans Light"/>
                <a:cs typeface="Open Sans Light"/>
                <a:sym typeface="Open Sans Light"/>
              </a:endParaRPr>
            </a:p>
          </p:txBody>
        </p:sp>
      </p:grpSp>
      <p:grpSp>
        <p:nvGrpSpPr>
          <p:cNvPr id="103" name="Google Shape;103;p2">
            <a:extLst>
              <a:ext uri="{FF2B5EF4-FFF2-40B4-BE49-F238E27FC236}">
                <a16:creationId xmlns:a16="http://schemas.microsoft.com/office/drawing/2014/main" id="{33920212-9E33-6EB8-01C1-6D614262D9F7}"/>
              </a:ext>
            </a:extLst>
          </p:cNvPr>
          <p:cNvGrpSpPr/>
          <p:nvPr/>
        </p:nvGrpSpPr>
        <p:grpSpPr>
          <a:xfrm>
            <a:off x="3096883" y="1921673"/>
            <a:ext cx="5734435" cy="921536"/>
            <a:chOff x="3975100" y="2766297"/>
            <a:chExt cx="7645913" cy="1228712"/>
          </a:xfrm>
        </p:grpSpPr>
        <p:grpSp>
          <p:nvGrpSpPr>
            <p:cNvPr id="104" name="Google Shape;104;p2">
              <a:extLst>
                <a:ext uri="{FF2B5EF4-FFF2-40B4-BE49-F238E27FC236}">
                  <a16:creationId xmlns:a16="http://schemas.microsoft.com/office/drawing/2014/main" id="{C9E1DE76-E012-4DA8-9A71-23971422FE7C}"/>
                </a:ext>
              </a:extLst>
            </p:cNvPr>
            <p:cNvGrpSpPr/>
            <p:nvPr/>
          </p:nvGrpSpPr>
          <p:grpSpPr>
            <a:xfrm>
              <a:off x="4358525" y="2797075"/>
              <a:ext cx="6647152" cy="883140"/>
              <a:chOff x="4358525" y="2749539"/>
              <a:chExt cx="6647152" cy="883140"/>
            </a:xfrm>
          </p:grpSpPr>
          <p:sp>
            <p:nvSpPr>
              <p:cNvPr id="105" name="Google Shape;105;p2">
                <a:extLst>
                  <a:ext uri="{FF2B5EF4-FFF2-40B4-BE49-F238E27FC236}">
                    <a16:creationId xmlns:a16="http://schemas.microsoft.com/office/drawing/2014/main" id="{D60E535B-4C94-F7B0-8AEA-9553A4EC954F}"/>
                  </a:ext>
                </a:extLst>
              </p:cNvPr>
              <p:cNvSpPr txBox="1"/>
              <p:nvPr/>
            </p:nvSpPr>
            <p:spPr>
              <a:xfrm>
                <a:off x="4413177" y="2749539"/>
                <a:ext cx="65925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Inflation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06" name="Google Shape;106;p2">
                <a:extLst>
                  <a:ext uri="{FF2B5EF4-FFF2-40B4-BE49-F238E27FC236}">
                    <a16:creationId xmlns:a16="http://schemas.microsoft.com/office/drawing/2014/main" id="{A13AEBAB-A5CF-F9BC-23C8-901ED9DDC876}"/>
                  </a:ext>
                </a:extLst>
              </p:cNvPr>
              <p:cNvSpPr/>
              <p:nvPr/>
            </p:nvSpPr>
            <p:spPr>
              <a:xfrm>
                <a:off x="4358525" y="2809779"/>
                <a:ext cx="456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107" name="Google Shape;107;p2">
              <a:extLst>
                <a:ext uri="{FF2B5EF4-FFF2-40B4-BE49-F238E27FC236}">
                  <a16:creationId xmlns:a16="http://schemas.microsoft.com/office/drawing/2014/main" id="{BE40AA7B-6FB7-C965-BB15-FB5CBD41C432}"/>
                </a:ext>
              </a:extLst>
            </p:cNvPr>
            <p:cNvSpPr txBox="1"/>
            <p:nvPr/>
          </p:nvSpPr>
          <p:spPr>
            <a:xfrm>
              <a:off x="4431213" y="3164055"/>
              <a:ext cx="7189800" cy="83095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dirty="0">
                  <a:solidFill>
                    <a:schemeClr val="lt1"/>
                  </a:solidFill>
                  <a:latin typeface="Open Sans Light"/>
                  <a:ea typeface="Open Sans Light"/>
                  <a:cs typeface="Open Sans Light"/>
                  <a:sym typeface="Open Sans Light"/>
                </a:rPr>
                <a:t>Global and domestic economic factors, including key indicators like housing, wages, supply chains and policy will determine future inflation trends and economic movements in 2025, but for now inflation is near target range, albeit slightly elevated</a:t>
              </a:r>
              <a:endParaRPr sz="800" b="0" i="0" u="none" strike="noStrike" cap="none" dirty="0">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dirty="0">
                <a:solidFill>
                  <a:srgbClr val="000000"/>
                </a:solidFill>
                <a:latin typeface="Open Sans Light"/>
                <a:ea typeface="Open Sans Light"/>
                <a:cs typeface="Open Sans Light"/>
                <a:sym typeface="Open Sans Light"/>
              </a:endParaRPr>
            </a:p>
          </p:txBody>
        </p:sp>
        <p:sp>
          <p:nvSpPr>
            <p:cNvPr id="108" name="Google Shape;108;p2">
              <a:extLst>
                <a:ext uri="{FF2B5EF4-FFF2-40B4-BE49-F238E27FC236}">
                  <a16:creationId xmlns:a16="http://schemas.microsoft.com/office/drawing/2014/main" id="{F2C43B37-AEA0-1305-8D7B-F03C956210C4}"/>
                </a:ext>
              </a:extLst>
            </p:cNvPr>
            <p:cNvSpPr txBox="1"/>
            <p:nvPr/>
          </p:nvSpPr>
          <p:spPr>
            <a:xfrm>
              <a:off x="3975100" y="276629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3</a:t>
              </a:r>
              <a:endParaRPr sz="1100" b="0" i="0" u="none" strike="noStrike" cap="none">
                <a:solidFill>
                  <a:srgbClr val="000000"/>
                </a:solidFill>
                <a:latin typeface="Open Sans Light"/>
                <a:ea typeface="Open Sans Light"/>
                <a:cs typeface="Open Sans Light"/>
                <a:sym typeface="Open Sans Light"/>
              </a:endParaRPr>
            </a:p>
          </p:txBody>
        </p:sp>
      </p:grpSp>
      <p:pic>
        <p:nvPicPr>
          <p:cNvPr id="109" name="Google Shape;109;p2">
            <a:extLst>
              <a:ext uri="{FF2B5EF4-FFF2-40B4-BE49-F238E27FC236}">
                <a16:creationId xmlns:a16="http://schemas.microsoft.com/office/drawing/2014/main" id="{90A264E5-DE67-074F-B290-09C0B3EBD968}"/>
              </a:ext>
            </a:extLst>
          </p:cNvPr>
          <p:cNvPicPr preferRelativeResize="0"/>
          <p:nvPr/>
        </p:nvPicPr>
        <p:blipFill rotWithShape="1">
          <a:blip r:embed="rId3">
            <a:alphaModFix/>
          </a:blip>
          <a:srcRect/>
          <a:stretch/>
        </p:blipFill>
        <p:spPr>
          <a:xfrm>
            <a:off x="1668966" y="3335018"/>
            <a:ext cx="915663" cy="1394303"/>
          </a:xfrm>
          <a:prstGeom prst="rect">
            <a:avLst/>
          </a:prstGeom>
          <a:noFill/>
          <a:ln>
            <a:noFill/>
          </a:ln>
        </p:spPr>
      </p:pic>
      <p:sp>
        <p:nvSpPr>
          <p:cNvPr id="110" name="Google Shape;110;p2">
            <a:extLst>
              <a:ext uri="{FF2B5EF4-FFF2-40B4-BE49-F238E27FC236}">
                <a16:creationId xmlns:a16="http://schemas.microsoft.com/office/drawing/2014/main" id="{1A54D5E7-31EC-18B2-0B41-F32292BCEC51}"/>
              </a:ext>
            </a:extLst>
          </p:cNvPr>
          <p:cNvSpPr txBox="1"/>
          <p:nvPr/>
        </p:nvSpPr>
        <p:spPr>
          <a:xfrm>
            <a:off x="3465854" y="2770420"/>
            <a:ext cx="4944375" cy="30015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Housing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11" name="Google Shape;111;p2">
            <a:extLst>
              <a:ext uri="{FF2B5EF4-FFF2-40B4-BE49-F238E27FC236}">
                <a16:creationId xmlns:a16="http://schemas.microsoft.com/office/drawing/2014/main" id="{A698FCCB-ED5C-5217-4447-EFC54EFF9BE0}"/>
              </a:ext>
            </a:extLst>
          </p:cNvPr>
          <p:cNvSpPr txBox="1"/>
          <p:nvPr/>
        </p:nvSpPr>
        <p:spPr>
          <a:xfrm>
            <a:off x="3476307" y="3011169"/>
            <a:ext cx="5392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200"/>
              <a:buFont typeface="Arial"/>
              <a:buNone/>
            </a:pPr>
            <a:r>
              <a:rPr lang="en" sz="900" dirty="0">
                <a:solidFill>
                  <a:schemeClr val="lt1"/>
                </a:solidFill>
                <a:latin typeface="Open Sans Light"/>
                <a:ea typeface="Open Sans Light"/>
                <a:cs typeface="Open Sans Light"/>
                <a:sym typeface="Open Sans Light"/>
              </a:rPr>
              <a:t>Housing prices </a:t>
            </a:r>
            <a:r>
              <a:rPr lang="en-US" sz="900" dirty="0">
                <a:solidFill>
                  <a:schemeClr val="lt1"/>
                </a:solidFill>
                <a:latin typeface="Open Sans Light"/>
                <a:ea typeface="Open Sans Light"/>
                <a:cs typeface="Open Sans Light"/>
                <a:sym typeface="Open Sans Light"/>
              </a:rPr>
              <a:t>likely</a:t>
            </a:r>
            <a:r>
              <a:rPr lang="en" sz="900" dirty="0">
                <a:solidFill>
                  <a:schemeClr val="lt1"/>
                </a:solidFill>
                <a:latin typeface="Open Sans Light"/>
                <a:ea typeface="Open Sans Light"/>
                <a:cs typeface="Open Sans Light"/>
                <a:sym typeface="Open Sans Light"/>
              </a:rPr>
              <a:t> to remain elevated in the midst of limited supply, vacancy, along with affordability challenges due to elevated mortgage rates.</a:t>
            </a:r>
            <a:endParaRPr sz="900"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900" dirty="0">
              <a:solidFill>
                <a:schemeClr val="lt1"/>
              </a:solidFill>
              <a:latin typeface="Open Sans Light"/>
              <a:ea typeface="Open Sans Light"/>
              <a:cs typeface="Open Sans Light"/>
              <a:sym typeface="Open Sans Light"/>
            </a:endParaRPr>
          </a:p>
        </p:txBody>
      </p:sp>
      <p:sp>
        <p:nvSpPr>
          <p:cNvPr id="2" name="Rectangle 1">
            <a:extLst>
              <a:ext uri="{FF2B5EF4-FFF2-40B4-BE49-F238E27FC236}">
                <a16:creationId xmlns:a16="http://schemas.microsoft.com/office/drawing/2014/main" id="{2BC06889-A310-2B46-323E-23FD75EFB2DB}"/>
              </a:ext>
            </a:extLst>
          </p:cNvPr>
          <p:cNvSpPr/>
          <p:nvPr/>
        </p:nvSpPr>
        <p:spPr>
          <a:xfrm>
            <a:off x="2973859" y="1081980"/>
            <a:ext cx="6071287" cy="3803058"/>
          </a:xfrm>
          <a:prstGeom prst="rect">
            <a:avLst/>
          </a:prstGeom>
          <a:solidFill>
            <a:srgbClr val="0B3B55">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413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cxnSp>
        <p:nvCxnSpPr>
          <p:cNvPr id="331" name="Google Shape;331;p31"/>
          <p:cNvCxnSpPr/>
          <p:nvPr/>
        </p:nvCxnSpPr>
        <p:spPr>
          <a:xfrm>
            <a:off x="766482" y="903642"/>
            <a:ext cx="7747790" cy="0"/>
          </a:xfrm>
          <a:prstGeom prst="straightConnector1">
            <a:avLst/>
          </a:prstGeom>
          <a:noFill/>
          <a:ln w="19050" cap="flat" cmpd="sng">
            <a:solidFill>
              <a:srgbClr val="7F7F7F"/>
            </a:solidFill>
            <a:prstDash val="dot"/>
            <a:miter lim="800000"/>
            <a:headEnd type="none" w="sm" len="sm"/>
            <a:tailEnd type="none" w="sm" len="sm"/>
          </a:ln>
        </p:spPr>
      </p:cxnSp>
      <p:sp>
        <p:nvSpPr>
          <p:cNvPr id="332" name="Google Shape;332;p31"/>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33" name="Google Shape;333;p31"/>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2000" b="1">
                <a:solidFill>
                  <a:srgbClr val="000000"/>
                </a:solidFill>
              </a:rPr>
              <a:t>Inflation is not a US-centric phenomenon in recent years</a:t>
            </a:r>
            <a:endParaRPr sz="2000" b="1">
              <a:solidFill>
                <a:srgbClr val="000000"/>
              </a:solidFill>
            </a:endParaRPr>
          </a:p>
        </p:txBody>
      </p:sp>
      <p:grpSp>
        <p:nvGrpSpPr>
          <p:cNvPr id="334" name="Google Shape;334;p31"/>
          <p:cNvGrpSpPr/>
          <p:nvPr/>
        </p:nvGrpSpPr>
        <p:grpSpPr>
          <a:xfrm>
            <a:off x="602580" y="1453343"/>
            <a:ext cx="7938840" cy="2982797"/>
            <a:chOff x="602580" y="1392958"/>
            <a:chExt cx="7938840" cy="2982797"/>
          </a:xfrm>
        </p:grpSpPr>
        <p:pic>
          <p:nvPicPr>
            <p:cNvPr id="335" name="Google Shape;335;p31"/>
            <p:cNvPicPr preferRelativeResize="0"/>
            <p:nvPr/>
          </p:nvPicPr>
          <p:blipFill rotWithShape="1">
            <a:blip r:embed="rId3">
              <a:alphaModFix/>
            </a:blip>
            <a:srcRect/>
            <a:stretch/>
          </p:blipFill>
          <p:spPr>
            <a:xfrm>
              <a:off x="602580" y="1443458"/>
              <a:ext cx="6175989" cy="2932297"/>
            </a:xfrm>
            <a:prstGeom prst="rect">
              <a:avLst/>
            </a:prstGeom>
            <a:noFill/>
            <a:ln>
              <a:noFill/>
            </a:ln>
          </p:spPr>
        </p:pic>
        <p:pic>
          <p:nvPicPr>
            <p:cNvPr id="336" name="Google Shape;336;p31"/>
            <p:cNvPicPr preferRelativeResize="0"/>
            <p:nvPr/>
          </p:nvPicPr>
          <p:blipFill rotWithShape="1">
            <a:blip r:embed="rId4">
              <a:alphaModFix/>
            </a:blip>
            <a:srcRect/>
            <a:stretch/>
          </p:blipFill>
          <p:spPr>
            <a:xfrm>
              <a:off x="6650450" y="1392958"/>
              <a:ext cx="1890970" cy="1516648"/>
            </a:xfrm>
            <a:prstGeom prst="rect">
              <a:avLst/>
            </a:prstGeom>
            <a:noFill/>
            <a:ln>
              <a:noFill/>
            </a:ln>
          </p:spPr>
        </p:pic>
      </p:grpSp>
      <p:sp>
        <p:nvSpPr>
          <p:cNvPr id="337" name="Google Shape;337;p31"/>
          <p:cNvSpPr txBox="1"/>
          <p:nvPr/>
        </p:nvSpPr>
        <p:spPr>
          <a:xfrm>
            <a:off x="4008609" y="4518124"/>
            <a:ext cx="4532811"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 sz="800" b="0" i="0" u="none" strike="noStrike" cap="none">
                <a:solidFill>
                  <a:srgbClr val="A5A5A5"/>
                </a:solidFill>
                <a:latin typeface="Open Sans Light"/>
                <a:ea typeface="Open Sans Light"/>
                <a:cs typeface="Open Sans Light"/>
                <a:sym typeface="Open Sans Light"/>
              </a:rPr>
              <a:t>Source: Council of Foreign Relations</a:t>
            </a:r>
            <a:endParaRPr sz="900" b="0" i="0" u="none" strike="noStrike" cap="none">
              <a:solidFill>
                <a:srgbClr val="A5A5A5"/>
              </a:solidFill>
              <a:latin typeface="Open Sans Light"/>
              <a:ea typeface="Open Sans Light"/>
              <a:cs typeface="Open Sans Light"/>
              <a:sym typeface="Open Sans Light"/>
            </a:endParaRPr>
          </a:p>
        </p:txBody>
      </p:sp>
      <p:sp>
        <p:nvSpPr>
          <p:cNvPr id="338" name="Google Shape;338;p31"/>
          <p:cNvSpPr txBox="1"/>
          <p:nvPr/>
        </p:nvSpPr>
        <p:spPr>
          <a:xfrm>
            <a:off x="685157" y="1238727"/>
            <a:ext cx="453281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a:solidFill>
                  <a:schemeClr val="dk1"/>
                </a:solidFill>
                <a:latin typeface="Open Sans Light"/>
                <a:ea typeface="Open Sans Light"/>
                <a:cs typeface="Open Sans Light"/>
                <a:sym typeface="Open Sans Light"/>
              </a:rPr>
              <a:t>Inflation in the G7</a:t>
            </a:r>
            <a:endParaRPr sz="1400" b="1" i="0" u="none" strike="noStrike" cap="none">
              <a:solidFill>
                <a:schemeClr val="dk1"/>
              </a:solidFill>
              <a:latin typeface="Open Sans ExtraBold"/>
              <a:ea typeface="Open Sans ExtraBold"/>
              <a:cs typeface="Open Sans ExtraBold"/>
              <a:sym typeface="Open Sans ExtraBo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6FB5CB9C-D856-1B5D-ABFE-3A2D8A11B66E}"/>
            </a:ext>
          </a:extLst>
        </p:cNvPr>
        <p:cNvGrpSpPr/>
        <p:nvPr/>
      </p:nvGrpSpPr>
      <p:grpSpPr>
        <a:xfrm>
          <a:off x="0" y="0"/>
          <a:ext cx="0" cy="0"/>
          <a:chOff x="0" y="0"/>
          <a:chExt cx="0" cy="0"/>
        </a:xfrm>
      </p:grpSpPr>
      <p:sp>
        <p:nvSpPr>
          <p:cNvPr id="76" name="Google Shape;76;p2">
            <a:extLst>
              <a:ext uri="{FF2B5EF4-FFF2-40B4-BE49-F238E27FC236}">
                <a16:creationId xmlns:a16="http://schemas.microsoft.com/office/drawing/2014/main" id="{61672ADD-1831-A810-FD64-CA4021EB48A1}"/>
              </a:ext>
            </a:extLst>
          </p:cNvPr>
          <p:cNvSpPr/>
          <p:nvPr/>
        </p:nvSpPr>
        <p:spPr>
          <a:xfrm>
            <a:off x="5043" y="3214"/>
            <a:ext cx="9144000" cy="5143500"/>
          </a:xfrm>
          <a:prstGeom prst="rect">
            <a:avLst/>
          </a:prstGeom>
          <a:solidFill>
            <a:srgbClr val="0C3B5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sp>
        <p:nvSpPr>
          <p:cNvPr id="77" name="Google Shape;77;p2">
            <a:extLst>
              <a:ext uri="{FF2B5EF4-FFF2-40B4-BE49-F238E27FC236}">
                <a16:creationId xmlns:a16="http://schemas.microsoft.com/office/drawing/2014/main" id="{7B57EE0C-45D1-910F-E3DF-D339C008B574}"/>
              </a:ext>
            </a:extLst>
          </p:cNvPr>
          <p:cNvSpPr txBox="1">
            <a:spLocks noGrp="1"/>
          </p:cNvSpPr>
          <p:nvPr>
            <p:ph type="ctrTitle"/>
          </p:nvPr>
        </p:nvSpPr>
        <p:spPr>
          <a:xfrm>
            <a:off x="440832" y="379769"/>
            <a:ext cx="2210100" cy="610800"/>
          </a:xfrm>
          <a:prstGeom prst="rect">
            <a:avLst/>
          </a:prstGeom>
          <a:noFill/>
          <a:ln>
            <a:noFill/>
          </a:ln>
        </p:spPr>
        <p:txBody>
          <a:bodyPr spcFirstLastPara="1" wrap="square" lIns="68575" tIns="34275" rIns="68575" bIns="34275" anchor="b" anchorCtr="0">
            <a:noAutofit/>
          </a:bodyPr>
          <a:lstStyle/>
          <a:p>
            <a:pPr marL="0" lvl="0" indent="0" algn="r" rtl="0">
              <a:lnSpc>
                <a:spcPct val="127416"/>
              </a:lnSpc>
              <a:spcBef>
                <a:spcPts val="0"/>
              </a:spcBef>
              <a:spcAft>
                <a:spcPts val="0"/>
              </a:spcAft>
              <a:buSzPts val="2700"/>
              <a:buNone/>
            </a:pPr>
            <a:r>
              <a:rPr lang="en" sz="2700" b="1">
                <a:solidFill>
                  <a:schemeClr val="lt1"/>
                </a:solidFill>
                <a:latin typeface="Open Sans ExtraBold"/>
                <a:ea typeface="Open Sans ExtraBold"/>
                <a:cs typeface="Open Sans ExtraBold"/>
                <a:sym typeface="Open Sans ExtraBold"/>
              </a:rPr>
              <a:t>Overview</a:t>
            </a:r>
            <a:endParaRPr sz="3300"/>
          </a:p>
        </p:txBody>
      </p:sp>
      <p:cxnSp>
        <p:nvCxnSpPr>
          <p:cNvPr id="78" name="Google Shape;78;p2">
            <a:extLst>
              <a:ext uri="{FF2B5EF4-FFF2-40B4-BE49-F238E27FC236}">
                <a16:creationId xmlns:a16="http://schemas.microsoft.com/office/drawing/2014/main" id="{19A70D70-BFAA-CF98-3F41-ECC5E3DB70D4}"/>
              </a:ext>
            </a:extLst>
          </p:cNvPr>
          <p:cNvCxnSpPr/>
          <p:nvPr/>
        </p:nvCxnSpPr>
        <p:spPr>
          <a:xfrm flipH="1">
            <a:off x="2733875" y="402590"/>
            <a:ext cx="51900" cy="4411500"/>
          </a:xfrm>
          <a:prstGeom prst="straightConnector1">
            <a:avLst/>
          </a:prstGeom>
          <a:noFill/>
          <a:ln w="38100" cap="flat" cmpd="sng">
            <a:solidFill>
              <a:schemeClr val="lt1"/>
            </a:solidFill>
            <a:prstDash val="dot"/>
            <a:round/>
            <a:headEnd type="none" w="sm" len="sm"/>
            <a:tailEnd type="none" w="sm" len="sm"/>
          </a:ln>
        </p:spPr>
      </p:cxnSp>
      <p:grpSp>
        <p:nvGrpSpPr>
          <p:cNvPr id="79" name="Google Shape;79;p2">
            <a:extLst>
              <a:ext uri="{FF2B5EF4-FFF2-40B4-BE49-F238E27FC236}">
                <a16:creationId xmlns:a16="http://schemas.microsoft.com/office/drawing/2014/main" id="{62DABCB2-759E-107F-BDA9-8D7F0613A0B3}"/>
              </a:ext>
            </a:extLst>
          </p:cNvPr>
          <p:cNvGrpSpPr/>
          <p:nvPr/>
        </p:nvGrpSpPr>
        <p:grpSpPr>
          <a:xfrm>
            <a:off x="3083801" y="1203982"/>
            <a:ext cx="5805400" cy="671879"/>
            <a:chOff x="3975100" y="4549503"/>
            <a:chExt cx="8101312" cy="895839"/>
          </a:xfrm>
        </p:grpSpPr>
        <p:grpSp>
          <p:nvGrpSpPr>
            <p:cNvPr id="80" name="Google Shape;80;p2">
              <a:extLst>
                <a:ext uri="{FF2B5EF4-FFF2-40B4-BE49-F238E27FC236}">
                  <a16:creationId xmlns:a16="http://schemas.microsoft.com/office/drawing/2014/main" id="{30A7D8E6-7765-C809-5471-A6FBEEB98F6A}"/>
                </a:ext>
              </a:extLst>
            </p:cNvPr>
            <p:cNvGrpSpPr/>
            <p:nvPr/>
          </p:nvGrpSpPr>
          <p:grpSpPr>
            <a:xfrm>
              <a:off x="4399927" y="4549503"/>
              <a:ext cx="7676485" cy="895839"/>
              <a:chOff x="4399927" y="4715047"/>
              <a:chExt cx="7676485" cy="895839"/>
            </a:xfrm>
          </p:grpSpPr>
          <p:sp>
            <p:nvSpPr>
              <p:cNvPr id="81" name="Google Shape;81;p2">
                <a:extLst>
                  <a:ext uri="{FF2B5EF4-FFF2-40B4-BE49-F238E27FC236}">
                    <a16:creationId xmlns:a16="http://schemas.microsoft.com/office/drawing/2014/main" id="{670FECFF-44E0-AF20-A634-24589075BF99}"/>
                  </a:ext>
                </a:extLst>
              </p:cNvPr>
              <p:cNvSpPr txBox="1"/>
              <p:nvPr/>
            </p:nvSpPr>
            <p:spPr>
              <a:xfrm>
                <a:off x="4436612" y="4715047"/>
                <a:ext cx="76398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Labor Markets </a:t>
                </a:r>
                <a:endParaRPr sz="1500" b="1" i="0" u="none" strike="noStrike" cap="none">
                  <a:solidFill>
                    <a:srgbClr val="FFFFFF"/>
                  </a:solidFill>
                  <a:latin typeface="Open Sans ExtraBold"/>
                  <a:ea typeface="Open Sans ExtraBold"/>
                  <a:cs typeface="Open Sans ExtraBold"/>
                  <a:sym typeface="Open Sans ExtraBold"/>
                </a:endParaRPr>
              </a:p>
            </p:txBody>
          </p:sp>
          <p:sp>
            <p:nvSpPr>
              <p:cNvPr id="82" name="Google Shape;82;p2">
                <a:extLst>
                  <a:ext uri="{FF2B5EF4-FFF2-40B4-BE49-F238E27FC236}">
                    <a16:creationId xmlns:a16="http://schemas.microsoft.com/office/drawing/2014/main" id="{EFDAA5CF-FC0C-A6B8-6D09-50409098C0EF}"/>
                  </a:ext>
                </a:extLst>
              </p:cNvPr>
              <p:cNvSpPr/>
              <p:nvPr/>
            </p:nvSpPr>
            <p:spPr>
              <a:xfrm>
                <a:off x="4399927" y="4787986"/>
                <a:ext cx="477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83" name="Google Shape;83;p2">
              <a:extLst>
                <a:ext uri="{FF2B5EF4-FFF2-40B4-BE49-F238E27FC236}">
                  <a16:creationId xmlns:a16="http://schemas.microsoft.com/office/drawing/2014/main" id="{8CA58BB7-583F-9339-4540-C83301E4D852}"/>
                </a:ext>
              </a:extLst>
            </p:cNvPr>
            <p:cNvSpPr txBox="1"/>
            <p:nvPr/>
          </p:nvSpPr>
          <p:spPr>
            <a:xfrm>
              <a:off x="3975100" y="4555398"/>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2</a:t>
              </a:r>
              <a:endParaRPr sz="1100" b="0" i="0" u="none" strike="noStrike" cap="none">
                <a:solidFill>
                  <a:srgbClr val="000000"/>
                </a:solidFill>
                <a:latin typeface="Open Sans Light"/>
                <a:ea typeface="Open Sans Light"/>
                <a:cs typeface="Open Sans Light"/>
                <a:sym typeface="Open Sans Light"/>
              </a:endParaRPr>
            </a:p>
          </p:txBody>
        </p:sp>
        <p:sp>
          <p:nvSpPr>
            <p:cNvPr id="84" name="Google Shape;84;p2">
              <a:extLst>
                <a:ext uri="{FF2B5EF4-FFF2-40B4-BE49-F238E27FC236}">
                  <a16:creationId xmlns:a16="http://schemas.microsoft.com/office/drawing/2014/main" id="{B43E367D-5ED8-62C6-34BB-714FA3B8B8BC}"/>
                </a:ext>
              </a:extLst>
            </p:cNvPr>
            <p:cNvSpPr txBox="1"/>
            <p:nvPr/>
          </p:nvSpPr>
          <p:spPr>
            <a:xfrm>
              <a:off x="4448107" y="4913004"/>
              <a:ext cx="7293901" cy="4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labor market </a:t>
              </a:r>
              <a:r>
                <a:rPr lang="en" sz="900" dirty="0">
                  <a:solidFill>
                    <a:schemeClr val="lt1"/>
                  </a:solidFill>
                  <a:latin typeface="Open Sans Light"/>
                  <a:ea typeface="Open Sans Light"/>
                  <a:cs typeface="Open Sans Light"/>
                  <a:sym typeface="Open Sans Light"/>
                </a:rPr>
                <a:t>continue to </a:t>
              </a:r>
              <a:r>
                <a:rPr lang="en" sz="900" b="0" i="0" u="none" strike="noStrike" cap="none" dirty="0">
                  <a:solidFill>
                    <a:schemeClr val="lt1"/>
                  </a:solidFill>
                  <a:latin typeface="Open Sans Light"/>
                  <a:ea typeface="Open Sans Light"/>
                  <a:cs typeface="Open Sans Light"/>
                  <a:sym typeface="Open Sans Light"/>
                </a:rPr>
                <a:t>soften as unemployment was consistent at relatively low rates throughout the year. The labor force participation rate shows signs of a new normal.</a:t>
              </a:r>
              <a:endParaRPr sz="900" b="0" i="0" u="none" strike="noStrike" cap="none" dirty="0">
                <a:solidFill>
                  <a:schemeClr val="lt1"/>
                </a:solidFill>
                <a:latin typeface="Open Sans Light"/>
                <a:ea typeface="Open Sans Light"/>
                <a:cs typeface="Open Sans Light"/>
                <a:sym typeface="Open Sans Light"/>
              </a:endParaRPr>
            </a:p>
          </p:txBody>
        </p:sp>
      </p:grpSp>
      <p:grpSp>
        <p:nvGrpSpPr>
          <p:cNvPr id="85" name="Google Shape;85;p2">
            <a:extLst>
              <a:ext uri="{FF2B5EF4-FFF2-40B4-BE49-F238E27FC236}">
                <a16:creationId xmlns:a16="http://schemas.microsoft.com/office/drawing/2014/main" id="{F0229071-5D1F-17AE-C056-0ED8E1E8103A}"/>
              </a:ext>
            </a:extLst>
          </p:cNvPr>
          <p:cNvGrpSpPr/>
          <p:nvPr/>
        </p:nvGrpSpPr>
        <p:grpSpPr>
          <a:xfrm>
            <a:off x="3102556" y="286294"/>
            <a:ext cx="5542482" cy="795686"/>
            <a:chOff x="4343375" y="472914"/>
            <a:chExt cx="7389976" cy="1060914"/>
          </a:xfrm>
        </p:grpSpPr>
        <p:grpSp>
          <p:nvGrpSpPr>
            <p:cNvPr id="86" name="Google Shape;86;p2">
              <a:extLst>
                <a:ext uri="{FF2B5EF4-FFF2-40B4-BE49-F238E27FC236}">
                  <a16:creationId xmlns:a16="http://schemas.microsoft.com/office/drawing/2014/main" id="{5E7935E3-39D7-E59C-6C15-62BA92B07E62}"/>
                </a:ext>
              </a:extLst>
            </p:cNvPr>
            <p:cNvGrpSpPr/>
            <p:nvPr/>
          </p:nvGrpSpPr>
          <p:grpSpPr>
            <a:xfrm>
              <a:off x="4343375" y="472914"/>
              <a:ext cx="7389976" cy="1027287"/>
              <a:chOff x="3975100" y="993147"/>
              <a:chExt cx="7389976" cy="1027287"/>
            </a:xfrm>
          </p:grpSpPr>
          <p:sp>
            <p:nvSpPr>
              <p:cNvPr id="87" name="Google Shape;87;p2">
                <a:extLst>
                  <a:ext uri="{FF2B5EF4-FFF2-40B4-BE49-F238E27FC236}">
                    <a16:creationId xmlns:a16="http://schemas.microsoft.com/office/drawing/2014/main" id="{40C57490-0836-BBAB-D824-259476A44E72}"/>
                  </a:ext>
                </a:extLst>
              </p:cNvPr>
              <p:cNvSpPr txBox="1"/>
              <p:nvPr/>
            </p:nvSpPr>
            <p:spPr>
              <a:xfrm>
                <a:off x="4413176" y="1019247"/>
                <a:ext cx="6951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500" b="1" i="0" u="none" strike="noStrike" cap="none">
                    <a:solidFill>
                      <a:srgbClr val="FFFFFF"/>
                    </a:solidFill>
                    <a:latin typeface="Open Sans ExtraBold"/>
                    <a:ea typeface="Open Sans ExtraBold"/>
                    <a:cs typeface="Open Sans ExtraBold"/>
                    <a:sym typeface="Open Sans ExtraBold"/>
                  </a:rPr>
                  <a:t>Economic growth</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88" name="Google Shape;88;p2">
                <a:extLst>
                  <a:ext uri="{FF2B5EF4-FFF2-40B4-BE49-F238E27FC236}">
                    <a16:creationId xmlns:a16="http://schemas.microsoft.com/office/drawing/2014/main" id="{8E11B8AD-3335-713B-67B8-DB76217D9A69}"/>
                  </a:ext>
                </a:extLst>
              </p:cNvPr>
              <p:cNvSpPr txBox="1"/>
              <p:nvPr/>
            </p:nvSpPr>
            <p:spPr>
              <a:xfrm>
                <a:off x="3975100" y="99314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1</a:t>
                </a:r>
                <a:endParaRPr sz="1100" b="0" i="0" u="none" strike="noStrike" cap="none">
                  <a:solidFill>
                    <a:srgbClr val="000000"/>
                  </a:solidFill>
                  <a:latin typeface="Open Sans Light"/>
                  <a:ea typeface="Open Sans Light"/>
                  <a:cs typeface="Open Sans Light"/>
                  <a:sym typeface="Open Sans Light"/>
                </a:endParaRPr>
              </a:p>
            </p:txBody>
          </p:sp>
          <p:sp>
            <p:nvSpPr>
              <p:cNvPr id="89" name="Google Shape;89;p2">
                <a:extLst>
                  <a:ext uri="{FF2B5EF4-FFF2-40B4-BE49-F238E27FC236}">
                    <a16:creationId xmlns:a16="http://schemas.microsoft.com/office/drawing/2014/main" id="{EE8B33DE-FE85-821B-F929-942AB36C9C33}"/>
                  </a:ext>
                </a:extLst>
              </p:cNvPr>
              <p:cNvSpPr txBox="1"/>
              <p:nvPr/>
            </p:nvSpPr>
            <p:spPr>
              <a:xfrm>
                <a:off x="4413183" y="1374143"/>
                <a:ext cx="6822900" cy="64629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United States Economy grew at </a:t>
                </a:r>
                <a:r>
                  <a:rPr lang="en" sz="900" dirty="0">
                    <a:solidFill>
                      <a:schemeClr val="lt1"/>
                    </a:solidFill>
                    <a:latin typeface="Open Sans Light"/>
                    <a:ea typeface="Open Sans Light"/>
                    <a:cs typeface="Open Sans Light"/>
                    <a:sym typeface="Open Sans Light"/>
                  </a:rPr>
                  <a:t>2.8%</a:t>
                </a:r>
                <a:r>
                  <a:rPr lang="en" sz="900" b="0" i="0" u="none" strike="noStrike" cap="none" dirty="0">
                    <a:solidFill>
                      <a:schemeClr val="lt1"/>
                    </a:solidFill>
                    <a:latin typeface="Open Sans Light"/>
                    <a:ea typeface="Open Sans Light"/>
                    <a:cs typeface="Open Sans Light"/>
                    <a:sym typeface="Open Sans Light"/>
                  </a:rPr>
                  <a:t> in 2024. This moderate growth was driven through consumer spending specifically on </a:t>
                </a:r>
                <a:r>
                  <a:rPr lang="en" sz="900" dirty="0">
                    <a:solidFill>
                      <a:schemeClr val="lt1"/>
                    </a:solidFill>
                    <a:latin typeface="Open Sans Light"/>
                    <a:ea typeface="Open Sans Light"/>
                    <a:cs typeface="Open Sans Light"/>
                    <a:sym typeface="Open Sans Light"/>
                  </a:rPr>
                  <a:t>services &amp; durable goods.  This stable growth is expected to continue into 2025</a:t>
                </a:r>
                <a:endParaRPr sz="800" b="0" i="0" u="none" strike="noStrike" cap="none" dirty="0">
                  <a:solidFill>
                    <a:srgbClr val="FFFFFF"/>
                  </a:solidFill>
                  <a:latin typeface="Open Sans Light"/>
                  <a:ea typeface="Open Sans Light"/>
                  <a:cs typeface="Open Sans Light"/>
                  <a:sym typeface="Open Sans Light"/>
                </a:endParaRPr>
              </a:p>
            </p:txBody>
          </p:sp>
        </p:grpSp>
        <p:sp>
          <p:nvSpPr>
            <p:cNvPr id="90" name="Google Shape;90;p2">
              <a:extLst>
                <a:ext uri="{FF2B5EF4-FFF2-40B4-BE49-F238E27FC236}">
                  <a16:creationId xmlns:a16="http://schemas.microsoft.com/office/drawing/2014/main" id="{0A722949-BB91-0EC3-AB8F-EF8A18DFD80A}"/>
                </a:ext>
              </a:extLst>
            </p:cNvPr>
            <p:cNvSpPr/>
            <p:nvPr/>
          </p:nvSpPr>
          <p:spPr>
            <a:xfrm flipH="1">
              <a:off x="4709426" y="591228"/>
              <a:ext cx="45600" cy="9426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1" name="Google Shape;91;p2">
            <a:extLst>
              <a:ext uri="{FF2B5EF4-FFF2-40B4-BE49-F238E27FC236}">
                <a16:creationId xmlns:a16="http://schemas.microsoft.com/office/drawing/2014/main" id="{557F7470-00AB-5514-05AC-1774EE4015B9}"/>
              </a:ext>
            </a:extLst>
          </p:cNvPr>
          <p:cNvGrpSpPr/>
          <p:nvPr/>
        </p:nvGrpSpPr>
        <p:grpSpPr>
          <a:xfrm>
            <a:off x="3081813" y="2747107"/>
            <a:ext cx="336839" cy="598923"/>
            <a:chOff x="3975100" y="4555398"/>
            <a:chExt cx="449119" cy="798564"/>
          </a:xfrm>
        </p:grpSpPr>
        <p:sp>
          <p:nvSpPr>
            <p:cNvPr id="92" name="Google Shape;92;p2">
              <a:extLst>
                <a:ext uri="{FF2B5EF4-FFF2-40B4-BE49-F238E27FC236}">
                  <a16:creationId xmlns:a16="http://schemas.microsoft.com/office/drawing/2014/main" id="{44B233A2-5A76-0C13-323D-7332C3F9FD94}"/>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4</a:t>
              </a:r>
              <a:endParaRPr sz="1100" b="0" i="0" u="none" strike="noStrike" cap="none">
                <a:solidFill>
                  <a:srgbClr val="000000"/>
                </a:solidFill>
                <a:latin typeface="Open Sans Light"/>
                <a:ea typeface="Open Sans Light"/>
                <a:cs typeface="Open Sans Light"/>
                <a:sym typeface="Open Sans Light"/>
              </a:endParaRPr>
            </a:p>
          </p:txBody>
        </p:sp>
        <p:sp>
          <p:nvSpPr>
            <p:cNvPr id="93" name="Google Shape;93;p2">
              <a:extLst>
                <a:ext uri="{FF2B5EF4-FFF2-40B4-BE49-F238E27FC236}">
                  <a16:creationId xmlns:a16="http://schemas.microsoft.com/office/drawing/2014/main" id="{D1050647-C6BE-ADB3-E7E7-3EC50AB2E562}"/>
                </a:ext>
              </a:extLst>
            </p:cNvPr>
            <p:cNvSpPr/>
            <p:nvPr/>
          </p:nvSpPr>
          <p:spPr>
            <a:xfrm>
              <a:off x="4378619" y="4622442"/>
              <a:ext cx="45600" cy="73152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5" name="Google Shape;95;p2">
            <a:extLst>
              <a:ext uri="{FF2B5EF4-FFF2-40B4-BE49-F238E27FC236}">
                <a16:creationId xmlns:a16="http://schemas.microsoft.com/office/drawing/2014/main" id="{512B52C3-1E62-001F-F04E-19442F5F91A0}"/>
              </a:ext>
            </a:extLst>
          </p:cNvPr>
          <p:cNvGrpSpPr/>
          <p:nvPr/>
        </p:nvGrpSpPr>
        <p:grpSpPr>
          <a:xfrm>
            <a:off x="3115803" y="3495974"/>
            <a:ext cx="5747803" cy="1259374"/>
            <a:chOff x="3975100" y="4549503"/>
            <a:chExt cx="7663737" cy="1679166"/>
          </a:xfrm>
        </p:grpSpPr>
        <p:grpSp>
          <p:nvGrpSpPr>
            <p:cNvPr id="96" name="Google Shape;96;p2">
              <a:extLst>
                <a:ext uri="{FF2B5EF4-FFF2-40B4-BE49-F238E27FC236}">
                  <a16:creationId xmlns:a16="http://schemas.microsoft.com/office/drawing/2014/main" id="{FA1F91C7-FB9A-1BBD-D28C-0C3BD6DC234E}"/>
                </a:ext>
              </a:extLst>
            </p:cNvPr>
            <p:cNvGrpSpPr/>
            <p:nvPr/>
          </p:nvGrpSpPr>
          <p:grpSpPr>
            <a:xfrm>
              <a:off x="4328165" y="4549503"/>
              <a:ext cx="7310672" cy="1679166"/>
              <a:chOff x="4328165" y="4715047"/>
              <a:chExt cx="7310672" cy="1679166"/>
            </a:xfrm>
          </p:grpSpPr>
          <p:sp>
            <p:nvSpPr>
              <p:cNvPr id="97" name="Google Shape;97;p2">
                <a:extLst>
                  <a:ext uri="{FF2B5EF4-FFF2-40B4-BE49-F238E27FC236}">
                    <a16:creationId xmlns:a16="http://schemas.microsoft.com/office/drawing/2014/main" id="{258FA513-EAC2-431C-3FFB-546E69A96AE1}"/>
                  </a:ext>
                </a:extLst>
              </p:cNvPr>
              <p:cNvSpPr txBox="1"/>
              <p:nvPr/>
            </p:nvSpPr>
            <p:spPr>
              <a:xfrm>
                <a:off x="4362937" y="4715047"/>
                <a:ext cx="7275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FFFFFF"/>
                    </a:solidFill>
                    <a:latin typeface="Open Sans ExtraBold"/>
                    <a:ea typeface="Open Sans ExtraBold"/>
                    <a:cs typeface="Open Sans ExtraBold"/>
                    <a:sym typeface="Open Sans ExtraBold"/>
                  </a:rPr>
                  <a:t>The ”Known Unknowns”</a:t>
                </a:r>
                <a:endParaRPr sz="900" b="1" i="0" u="none" strike="noStrike" cap="none" dirty="0">
                  <a:solidFill>
                    <a:srgbClr val="000000"/>
                  </a:solidFill>
                  <a:latin typeface="Open Sans ExtraBold"/>
                  <a:ea typeface="Open Sans ExtraBold"/>
                  <a:cs typeface="Open Sans ExtraBold"/>
                  <a:sym typeface="Open Sans ExtraBold"/>
                </a:endParaRPr>
              </a:p>
            </p:txBody>
          </p:sp>
          <p:sp>
            <p:nvSpPr>
              <p:cNvPr id="98" name="Google Shape;98;p2">
                <a:extLst>
                  <a:ext uri="{FF2B5EF4-FFF2-40B4-BE49-F238E27FC236}">
                    <a16:creationId xmlns:a16="http://schemas.microsoft.com/office/drawing/2014/main" id="{9F6A6071-B097-E5E1-F4F7-0B1C04C194FD}"/>
                  </a:ext>
                </a:extLst>
              </p:cNvPr>
              <p:cNvSpPr/>
              <p:nvPr/>
            </p:nvSpPr>
            <p:spPr>
              <a:xfrm flipH="1">
                <a:off x="4328165" y="4809252"/>
                <a:ext cx="45600" cy="1584961"/>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99" name="Google Shape;99;p2">
              <a:extLst>
                <a:ext uri="{FF2B5EF4-FFF2-40B4-BE49-F238E27FC236}">
                  <a16:creationId xmlns:a16="http://schemas.microsoft.com/office/drawing/2014/main" id="{282E8BD2-7085-206A-BEA8-2E77BC995A08}"/>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5</a:t>
              </a:r>
              <a:endParaRPr sz="1100" b="0" i="0" u="none" strike="noStrike" cap="none">
                <a:solidFill>
                  <a:srgbClr val="000000"/>
                </a:solidFill>
                <a:latin typeface="Open Sans Light"/>
                <a:ea typeface="Open Sans Light"/>
                <a:cs typeface="Open Sans Light"/>
                <a:sym typeface="Open Sans Light"/>
              </a:endParaRPr>
            </a:p>
          </p:txBody>
        </p:sp>
        <p:sp>
          <p:nvSpPr>
            <p:cNvPr id="100" name="Google Shape;100;p2">
              <a:extLst>
                <a:ext uri="{FF2B5EF4-FFF2-40B4-BE49-F238E27FC236}">
                  <a16:creationId xmlns:a16="http://schemas.microsoft.com/office/drawing/2014/main" id="{1A99F02D-670A-F236-D198-BF80EC379AA7}"/>
                </a:ext>
              </a:extLst>
            </p:cNvPr>
            <p:cNvSpPr txBox="1"/>
            <p:nvPr/>
          </p:nvSpPr>
          <p:spPr>
            <a:xfrm>
              <a:off x="4415616" y="4995621"/>
              <a:ext cx="7182900" cy="12208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rgbClr val="FFFFFF"/>
                  </a:solidFill>
                  <a:latin typeface="Open Sans Light"/>
                  <a:ea typeface="Open Sans Light"/>
                  <a:cs typeface="Open Sans Light"/>
                  <a:sym typeface="Open Sans Light"/>
                </a:rPr>
                <a:t>Economy is on solid ground </a:t>
              </a:r>
              <a:r>
                <a:rPr lang="en" sz="1100" b="0" i="0" u="none" strike="noStrike" cap="none" dirty="0" err="1">
                  <a:solidFill>
                    <a:srgbClr val="FFFFFF"/>
                  </a:solidFill>
                  <a:latin typeface="Open Sans Light"/>
                  <a:ea typeface="Open Sans Light"/>
                  <a:cs typeface="Open Sans Light"/>
                  <a:sym typeface="Open Sans Light"/>
                </a:rPr>
                <a:t>accor</a:t>
              </a:r>
              <a:r>
                <a:rPr lang="en-US" sz="1100" b="0" i="0" u="none" strike="noStrike" cap="none" dirty="0">
                  <a:solidFill>
                    <a:srgbClr val="FFFFFF"/>
                  </a:solidFill>
                  <a:latin typeface="Open Sans Light"/>
                  <a:ea typeface="Open Sans Light"/>
                  <a:cs typeface="Open Sans Light"/>
                  <a:sym typeface="Open Sans Light"/>
                </a:rPr>
                <a:t>d</a:t>
              </a:r>
              <a:r>
                <a:rPr lang="en" sz="1100" b="0" i="0" u="none" strike="noStrike" cap="none" dirty="0" err="1">
                  <a:solidFill>
                    <a:srgbClr val="FFFFFF"/>
                  </a:solidFill>
                  <a:latin typeface="Open Sans Light"/>
                  <a:ea typeface="Open Sans Light"/>
                  <a:cs typeface="Open Sans Light"/>
                  <a:sym typeface="Open Sans Light"/>
                </a:rPr>
                <a:t>ing</a:t>
              </a:r>
              <a:r>
                <a:rPr lang="en" sz="1100" b="0" i="0" u="none" strike="noStrike" cap="none" dirty="0">
                  <a:solidFill>
                    <a:srgbClr val="FFFFFF"/>
                  </a:solidFill>
                  <a:latin typeface="Open Sans Light"/>
                  <a:ea typeface="Open Sans Light"/>
                  <a:cs typeface="Open Sans Light"/>
                  <a:sym typeface="Open Sans Light"/>
                </a:rPr>
                <a:t> to the Federal Reserve and monetary policy is in a holding pattern with rates in the face of the known unknowns</a:t>
              </a:r>
            </a:p>
            <a:p>
              <a:pPr marL="0" marR="0" lvl="0" indent="0" algn="l" rtl="0">
                <a:lnSpc>
                  <a:spcPct val="100000"/>
                </a:lnSpc>
                <a:spcBef>
                  <a:spcPts val="0"/>
                </a:spcBef>
                <a:spcAft>
                  <a:spcPts val="0"/>
                </a:spcAft>
                <a:buClr>
                  <a:srgbClr val="000000"/>
                </a:buClr>
                <a:buSzPts val="1200"/>
                <a:buFont typeface="Arial"/>
                <a:buNone/>
              </a:pPr>
              <a:endParaRPr lang="en" sz="1100" dirty="0">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rgbClr val="FFFFFF"/>
                  </a:solidFill>
                  <a:latin typeface="Open Sans Light"/>
                  <a:ea typeface="Open Sans Light"/>
                  <a:cs typeface="Open Sans Light"/>
                  <a:sym typeface="Open Sans Light"/>
                </a:rPr>
                <a:t>Fiscal and Trade policies are the key known unknowns that will play a role in shaping the economy in 2025 </a:t>
              </a:r>
              <a:endParaRPr sz="1100" b="0" i="0" u="none" strike="noStrike" cap="none" dirty="0">
                <a:solidFill>
                  <a:srgbClr val="FFFFFF"/>
                </a:solidFill>
                <a:latin typeface="Open Sans Light"/>
                <a:ea typeface="Open Sans Light"/>
                <a:cs typeface="Open Sans Light"/>
                <a:sym typeface="Open Sans Light"/>
              </a:endParaRPr>
            </a:p>
          </p:txBody>
        </p:sp>
      </p:grpSp>
      <p:grpSp>
        <p:nvGrpSpPr>
          <p:cNvPr id="103" name="Google Shape;103;p2">
            <a:extLst>
              <a:ext uri="{FF2B5EF4-FFF2-40B4-BE49-F238E27FC236}">
                <a16:creationId xmlns:a16="http://schemas.microsoft.com/office/drawing/2014/main" id="{E42989B8-0646-AB53-B6F8-5A79BDF58C97}"/>
              </a:ext>
            </a:extLst>
          </p:cNvPr>
          <p:cNvGrpSpPr/>
          <p:nvPr/>
        </p:nvGrpSpPr>
        <p:grpSpPr>
          <a:xfrm>
            <a:off x="3096883" y="1921673"/>
            <a:ext cx="5734435" cy="921536"/>
            <a:chOff x="3975100" y="2766297"/>
            <a:chExt cx="7645913" cy="1228712"/>
          </a:xfrm>
        </p:grpSpPr>
        <p:grpSp>
          <p:nvGrpSpPr>
            <p:cNvPr id="104" name="Google Shape;104;p2">
              <a:extLst>
                <a:ext uri="{FF2B5EF4-FFF2-40B4-BE49-F238E27FC236}">
                  <a16:creationId xmlns:a16="http://schemas.microsoft.com/office/drawing/2014/main" id="{E70B399A-2EA7-AAEE-480E-7FE1B0DF74E0}"/>
                </a:ext>
              </a:extLst>
            </p:cNvPr>
            <p:cNvGrpSpPr/>
            <p:nvPr/>
          </p:nvGrpSpPr>
          <p:grpSpPr>
            <a:xfrm>
              <a:off x="4358525" y="2797075"/>
              <a:ext cx="6647152" cy="883140"/>
              <a:chOff x="4358525" y="2749539"/>
              <a:chExt cx="6647152" cy="883140"/>
            </a:xfrm>
          </p:grpSpPr>
          <p:sp>
            <p:nvSpPr>
              <p:cNvPr id="105" name="Google Shape;105;p2">
                <a:extLst>
                  <a:ext uri="{FF2B5EF4-FFF2-40B4-BE49-F238E27FC236}">
                    <a16:creationId xmlns:a16="http://schemas.microsoft.com/office/drawing/2014/main" id="{E4F745F8-3179-9BAE-B09B-8A5120AACD79}"/>
                  </a:ext>
                </a:extLst>
              </p:cNvPr>
              <p:cNvSpPr txBox="1"/>
              <p:nvPr/>
            </p:nvSpPr>
            <p:spPr>
              <a:xfrm>
                <a:off x="4413177" y="2749539"/>
                <a:ext cx="65925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Inflation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06" name="Google Shape;106;p2">
                <a:extLst>
                  <a:ext uri="{FF2B5EF4-FFF2-40B4-BE49-F238E27FC236}">
                    <a16:creationId xmlns:a16="http://schemas.microsoft.com/office/drawing/2014/main" id="{867C6604-CFD7-DDED-53FF-79D27CABCEC5}"/>
                  </a:ext>
                </a:extLst>
              </p:cNvPr>
              <p:cNvSpPr/>
              <p:nvPr/>
            </p:nvSpPr>
            <p:spPr>
              <a:xfrm>
                <a:off x="4358525" y="2809779"/>
                <a:ext cx="456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107" name="Google Shape;107;p2">
              <a:extLst>
                <a:ext uri="{FF2B5EF4-FFF2-40B4-BE49-F238E27FC236}">
                  <a16:creationId xmlns:a16="http://schemas.microsoft.com/office/drawing/2014/main" id="{298F0D1E-9681-0EF1-7451-0C573171C7AC}"/>
                </a:ext>
              </a:extLst>
            </p:cNvPr>
            <p:cNvSpPr txBox="1"/>
            <p:nvPr/>
          </p:nvSpPr>
          <p:spPr>
            <a:xfrm>
              <a:off x="4431213" y="3164055"/>
              <a:ext cx="7189800" cy="83095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dirty="0">
                  <a:solidFill>
                    <a:schemeClr val="lt1"/>
                  </a:solidFill>
                  <a:latin typeface="Open Sans Light"/>
                  <a:ea typeface="Open Sans Light"/>
                  <a:cs typeface="Open Sans Light"/>
                  <a:sym typeface="Open Sans Light"/>
                </a:rPr>
                <a:t>Global and domestic economic factors, including key indicators like housing, wages, supply chains and policy will determine future inflation trends and economic movements in 2025, but for now inflation is near target range, albeit slightly elevated</a:t>
              </a:r>
              <a:endParaRPr sz="800" b="0" i="0" u="none" strike="noStrike" cap="none" dirty="0">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dirty="0">
                <a:solidFill>
                  <a:srgbClr val="000000"/>
                </a:solidFill>
                <a:latin typeface="Open Sans Light"/>
                <a:ea typeface="Open Sans Light"/>
                <a:cs typeface="Open Sans Light"/>
                <a:sym typeface="Open Sans Light"/>
              </a:endParaRPr>
            </a:p>
          </p:txBody>
        </p:sp>
        <p:sp>
          <p:nvSpPr>
            <p:cNvPr id="108" name="Google Shape;108;p2">
              <a:extLst>
                <a:ext uri="{FF2B5EF4-FFF2-40B4-BE49-F238E27FC236}">
                  <a16:creationId xmlns:a16="http://schemas.microsoft.com/office/drawing/2014/main" id="{100DFDD5-E46A-20A3-3D53-2A5F1279060D}"/>
                </a:ext>
              </a:extLst>
            </p:cNvPr>
            <p:cNvSpPr txBox="1"/>
            <p:nvPr/>
          </p:nvSpPr>
          <p:spPr>
            <a:xfrm>
              <a:off x="3975100" y="276629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3</a:t>
              </a:r>
              <a:endParaRPr sz="1100" b="0" i="0" u="none" strike="noStrike" cap="none">
                <a:solidFill>
                  <a:srgbClr val="000000"/>
                </a:solidFill>
                <a:latin typeface="Open Sans Light"/>
                <a:ea typeface="Open Sans Light"/>
                <a:cs typeface="Open Sans Light"/>
                <a:sym typeface="Open Sans Light"/>
              </a:endParaRPr>
            </a:p>
          </p:txBody>
        </p:sp>
      </p:grpSp>
      <p:pic>
        <p:nvPicPr>
          <p:cNvPr id="109" name="Google Shape;109;p2">
            <a:extLst>
              <a:ext uri="{FF2B5EF4-FFF2-40B4-BE49-F238E27FC236}">
                <a16:creationId xmlns:a16="http://schemas.microsoft.com/office/drawing/2014/main" id="{69ED2A6E-B7F7-A46F-8545-14F220CC689F}"/>
              </a:ext>
            </a:extLst>
          </p:cNvPr>
          <p:cNvPicPr preferRelativeResize="0"/>
          <p:nvPr/>
        </p:nvPicPr>
        <p:blipFill rotWithShape="1">
          <a:blip r:embed="rId3">
            <a:alphaModFix/>
          </a:blip>
          <a:srcRect/>
          <a:stretch/>
        </p:blipFill>
        <p:spPr>
          <a:xfrm>
            <a:off x="1668966" y="3335018"/>
            <a:ext cx="915663" cy="1394303"/>
          </a:xfrm>
          <a:prstGeom prst="rect">
            <a:avLst/>
          </a:prstGeom>
          <a:noFill/>
          <a:ln>
            <a:noFill/>
          </a:ln>
        </p:spPr>
      </p:pic>
      <p:sp>
        <p:nvSpPr>
          <p:cNvPr id="110" name="Google Shape;110;p2">
            <a:extLst>
              <a:ext uri="{FF2B5EF4-FFF2-40B4-BE49-F238E27FC236}">
                <a16:creationId xmlns:a16="http://schemas.microsoft.com/office/drawing/2014/main" id="{A90E6AAE-1409-D8ED-90E0-346C0F3BE35C}"/>
              </a:ext>
            </a:extLst>
          </p:cNvPr>
          <p:cNvSpPr txBox="1"/>
          <p:nvPr/>
        </p:nvSpPr>
        <p:spPr>
          <a:xfrm>
            <a:off x="3465854" y="2770420"/>
            <a:ext cx="4944375" cy="30015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Housing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11" name="Google Shape;111;p2">
            <a:extLst>
              <a:ext uri="{FF2B5EF4-FFF2-40B4-BE49-F238E27FC236}">
                <a16:creationId xmlns:a16="http://schemas.microsoft.com/office/drawing/2014/main" id="{47EBE319-2F27-120D-1625-C3306D1EF344}"/>
              </a:ext>
            </a:extLst>
          </p:cNvPr>
          <p:cNvSpPr txBox="1"/>
          <p:nvPr/>
        </p:nvSpPr>
        <p:spPr>
          <a:xfrm>
            <a:off x="3476307" y="3011169"/>
            <a:ext cx="5392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200"/>
              <a:buFont typeface="Arial"/>
              <a:buNone/>
            </a:pPr>
            <a:r>
              <a:rPr lang="en" sz="900" dirty="0">
                <a:solidFill>
                  <a:schemeClr val="lt1"/>
                </a:solidFill>
                <a:latin typeface="Open Sans Light"/>
                <a:ea typeface="Open Sans Light"/>
                <a:cs typeface="Open Sans Light"/>
                <a:sym typeface="Open Sans Light"/>
              </a:rPr>
              <a:t>Housing prices </a:t>
            </a:r>
            <a:r>
              <a:rPr lang="en-US" sz="900" dirty="0">
                <a:solidFill>
                  <a:schemeClr val="lt1"/>
                </a:solidFill>
                <a:latin typeface="Open Sans Light"/>
                <a:ea typeface="Open Sans Light"/>
                <a:cs typeface="Open Sans Light"/>
                <a:sym typeface="Open Sans Light"/>
              </a:rPr>
              <a:t>likely</a:t>
            </a:r>
            <a:r>
              <a:rPr lang="en" sz="900" dirty="0">
                <a:solidFill>
                  <a:schemeClr val="lt1"/>
                </a:solidFill>
                <a:latin typeface="Open Sans Light"/>
                <a:ea typeface="Open Sans Light"/>
                <a:cs typeface="Open Sans Light"/>
                <a:sym typeface="Open Sans Light"/>
              </a:rPr>
              <a:t> to remain elevated in the midst of limited supply, vacancy, along with affordability challenges due to elevated mortgage rates.</a:t>
            </a:r>
            <a:endParaRPr sz="900"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900" dirty="0">
              <a:solidFill>
                <a:schemeClr val="lt1"/>
              </a:solidFill>
              <a:latin typeface="Open Sans Light"/>
              <a:ea typeface="Open Sans Light"/>
              <a:cs typeface="Open Sans Light"/>
              <a:sym typeface="Open Sans Light"/>
            </a:endParaRPr>
          </a:p>
        </p:txBody>
      </p:sp>
      <p:sp>
        <p:nvSpPr>
          <p:cNvPr id="2" name="Rectangle 1">
            <a:extLst>
              <a:ext uri="{FF2B5EF4-FFF2-40B4-BE49-F238E27FC236}">
                <a16:creationId xmlns:a16="http://schemas.microsoft.com/office/drawing/2014/main" id="{57BE722D-19FD-7E25-89FF-EE6227AA11C8}"/>
              </a:ext>
            </a:extLst>
          </p:cNvPr>
          <p:cNvSpPr/>
          <p:nvPr/>
        </p:nvSpPr>
        <p:spPr>
          <a:xfrm>
            <a:off x="2973859" y="3495969"/>
            <a:ext cx="6071287" cy="1389068"/>
          </a:xfrm>
          <a:prstGeom prst="rect">
            <a:avLst/>
          </a:prstGeom>
          <a:solidFill>
            <a:srgbClr val="0B3B55">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9A79FAC-4E65-86F9-302B-84F60DC97A3D}"/>
              </a:ext>
            </a:extLst>
          </p:cNvPr>
          <p:cNvSpPr/>
          <p:nvPr/>
        </p:nvSpPr>
        <p:spPr>
          <a:xfrm>
            <a:off x="2861984" y="212937"/>
            <a:ext cx="6071287" cy="2454763"/>
          </a:xfrm>
          <a:prstGeom prst="rect">
            <a:avLst/>
          </a:prstGeom>
          <a:solidFill>
            <a:srgbClr val="0B3B55">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6203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9"/>
          <p:cNvSpPr txBox="1">
            <a:spLocks noGrp="1"/>
          </p:cNvSpPr>
          <p:nvPr>
            <p:ph type="title"/>
          </p:nvPr>
        </p:nvSpPr>
        <p:spPr>
          <a:xfrm>
            <a:off x="654000" y="56700"/>
            <a:ext cx="7667325" cy="994275"/>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2000"/>
              <a:buNone/>
            </a:pPr>
            <a:r>
              <a:rPr lang="en" sz="2100"/>
              <a:t>US home prices have experienced rapid increases in the past 4 years…</a:t>
            </a:r>
            <a:endParaRPr sz="2100"/>
          </a:p>
        </p:txBody>
      </p:sp>
      <p:sp>
        <p:nvSpPr>
          <p:cNvPr id="352" name="Google Shape;352;p39"/>
          <p:cNvSpPr/>
          <p:nvPr/>
        </p:nvSpPr>
        <p:spPr>
          <a:xfrm>
            <a:off x="7798982" y="2511941"/>
            <a:ext cx="337500" cy="276975"/>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sp>
        <p:nvSpPr>
          <p:cNvPr id="353" name="Google Shape;353;p39"/>
          <p:cNvSpPr/>
          <p:nvPr/>
        </p:nvSpPr>
        <p:spPr>
          <a:xfrm>
            <a:off x="7834866" y="3907465"/>
            <a:ext cx="486450" cy="255150"/>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sp>
        <p:nvSpPr>
          <p:cNvPr id="354" name="Google Shape;354;p39"/>
          <p:cNvSpPr/>
          <p:nvPr/>
        </p:nvSpPr>
        <p:spPr>
          <a:xfrm>
            <a:off x="3018317" y="4684971"/>
            <a:ext cx="1407375" cy="247275"/>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cxnSp>
        <p:nvCxnSpPr>
          <p:cNvPr id="355" name="Google Shape;355;p39"/>
          <p:cNvCxnSpPr/>
          <p:nvPr/>
        </p:nvCxnSpPr>
        <p:spPr>
          <a:xfrm>
            <a:off x="766482" y="903642"/>
            <a:ext cx="7600275" cy="0"/>
          </a:xfrm>
          <a:prstGeom prst="straightConnector1">
            <a:avLst/>
          </a:prstGeom>
          <a:noFill/>
          <a:ln w="19050" cap="flat" cmpd="sng">
            <a:solidFill>
              <a:srgbClr val="7F7F7F"/>
            </a:solidFill>
            <a:prstDash val="dot"/>
            <a:miter lim="800000"/>
            <a:headEnd type="none" w="sm" len="sm"/>
            <a:tailEnd type="none" w="sm" len="sm"/>
          </a:ln>
        </p:spPr>
      </p:cxnSp>
      <p:sp>
        <p:nvSpPr>
          <p:cNvPr id="356" name="Google Shape;356;p39"/>
          <p:cNvSpPr/>
          <p:nvPr/>
        </p:nvSpPr>
        <p:spPr>
          <a:xfrm>
            <a:off x="2819456" y="4684969"/>
            <a:ext cx="1680300" cy="36585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Open Sans Light"/>
              <a:ea typeface="Open Sans Light"/>
              <a:cs typeface="Open Sans Light"/>
              <a:sym typeface="Open Sans Light"/>
            </a:endParaRPr>
          </a:p>
        </p:txBody>
      </p:sp>
      <p:sp>
        <p:nvSpPr>
          <p:cNvPr id="357" name="Google Shape;357;p39"/>
          <p:cNvSpPr/>
          <p:nvPr/>
        </p:nvSpPr>
        <p:spPr>
          <a:xfrm>
            <a:off x="1275469" y="4606556"/>
            <a:ext cx="1742850" cy="247275"/>
          </a:xfrm>
          <a:prstGeom prst="rect">
            <a:avLst/>
          </a:prstGeom>
          <a:solidFill>
            <a:schemeClr val="lt1"/>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sp>
        <p:nvSpPr>
          <p:cNvPr id="358" name="Google Shape;358;p39"/>
          <p:cNvSpPr/>
          <p:nvPr/>
        </p:nvSpPr>
        <p:spPr>
          <a:xfrm>
            <a:off x="244931" y="1205794"/>
            <a:ext cx="5633325" cy="414450"/>
          </a:xfrm>
          <a:prstGeom prst="rect">
            <a:avLst/>
          </a:prstGeom>
          <a:solidFill>
            <a:schemeClr val="lt1"/>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pic>
        <p:nvPicPr>
          <p:cNvPr id="359" name="Google Shape;359;p39"/>
          <p:cNvPicPr preferRelativeResize="0"/>
          <p:nvPr/>
        </p:nvPicPr>
        <p:blipFill rotWithShape="1">
          <a:blip r:embed="rId3">
            <a:alphaModFix/>
          </a:blip>
          <a:srcRect/>
          <a:stretch/>
        </p:blipFill>
        <p:spPr>
          <a:xfrm>
            <a:off x="1107418" y="1081362"/>
            <a:ext cx="6784675" cy="3648831"/>
          </a:xfrm>
          <a:prstGeom prst="rect">
            <a:avLst/>
          </a:prstGeom>
          <a:noFill/>
          <a:ln>
            <a:noFill/>
          </a:ln>
        </p:spPr>
      </p:pic>
      <p:sp>
        <p:nvSpPr>
          <p:cNvPr id="2" name="Rectangle 1">
            <a:extLst>
              <a:ext uri="{FF2B5EF4-FFF2-40B4-BE49-F238E27FC236}">
                <a16:creationId xmlns:a16="http://schemas.microsoft.com/office/drawing/2014/main" id="{50EC83A8-05D2-4AEF-7407-65E3F5F417A6}"/>
              </a:ext>
            </a:extLst>
          </p:cNvPr>
          <p:cNvSpPr/>
          <p:nvPr/>
        </p:nvSpPr>
        <p:spPr>
          <a:xfrm>
            <a:off x="2040318" y="4509177"/>
            <a:ext cx="1176861"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0"/>
          <p:cNvSpPr txBox="1">
            <a:spLocks noGrp="1"/>
          </p:cNvSpPr>
          <p:nvPr>
            <p:ph type="title"/>
          </p:nvPr>
        </p:nvSpPr>
        <p:spPr>
          <a:xfrm>
            <a:off x="654000" y="56700"/>
            <a:ext cx="7667325" cy="994275"/>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2000"/>
              <a:buNone/>
            </a:pPr>
            <a:r>
              <a:rPr lang="en" sz="2100"/>
              <a:t>However, have slowed in the past year as buyers continue to “wait-and-see"</a:t>
            </a:r>
            <a:endParaRPr sz="2100"/>
          </a:p>
        </p:txBody>
      </p:sp>
      <p:sp>
        <p:nvSpPr>
          <p:cNvPr id="366" name="Google Shape;366;p40"/>
          <p:cNvSpPr/>
          <p:nvPr/>
        </p:nvSpPr>
        <p:spPr>
          <a:xfrm>
            <a:off x="7798982" y="2511941"/>
            <a:ext cx="337500" cy="276975"/>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sp>
        <p:nvSpPr>
          <p:cNvPr id="367" name="Google Shape;367;p40"/>
          <p:cNvSpPr/>
          <p:nvPr/>
        </p:nvSpPr>
        <p:spPr>
          <a:xfrm>
            <a:off x="7834866" y="3907465"/>
            <a:ext cx="486450" cy="255150"/>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sp>
        <p:nvSpPr>
          <p:cNvPr id="368" name="Google Shape;368;p40"/>
          <p:cNvSpPr/>
          <p:nvPr/>
        </p:nvSpPr>
        <p:spPr>
          <a:xfrm>
            <a:off x="3018317" y="4684971"/>
            <a:ext cx="1407375" cy="247275"/>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cxnSp>
        <p:nvCxnSpPr>
          <p:cNvPr id="369" name="Google Shape;369;p40"/>
          <p:cNvCxnSpPr/>
          <p:nvPr/>
        </p:nvCxnSpPr>
        <p:spPr>
          <a:xfrm>
            <a:off x="766482" y="903642"/>
            <a:ext cx="7600275" cy="0"/>
          </a:xfrm>
          <a:prstGeom prst="straightConnector1">
            <a:avLst/>
          </a:prstGeom>
          <a:noFill/>
          <a:ln w="19050" cap="flat" cmpd="sng">
            <a:solidFill>
              <a:srgbClr val="7F7F7F"/>
            </a:solidFill>
            <a:prstDash val="dot"/>
            <a:miter lim="800000"/>
            <a:headEnd type="none" w="sm" len="sm"/>
            <a:tailEnd type="none" w="sm" len="sm"/>
          </a:ln>
        </p:spPr>
      </p:cxnSp>
      <p:sp>
        <p:nvSpPr>
          <p:cNvPr id="370" name="Google Shape;370;p40"/>
          <p:cNvSpPr/>
          <p:nvPr/>
        </p:nvSpPr>
        <p:spPr>
          <a:xfrm>
            <a:off x="2819456" y="4684969"/>
            <a:ext cx="1680300" cy="36585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Open Sans Light"/>
              <a:ea typeface="Open Sans Light"/>
              <a:cs typeface="Open Sans Light"/>
              <a:sym typeface="Open Sans Light"/>
            </a:endParaRPr>
          </a:p>
        </p:txBody>
      </p:sp>
      <p:sp>
        <p:nvSpPr>
          <p:cNvPr id="371" name="Google Shape;371;p40"/>
          <p:cNvSpPr/>
          <p:nvPr/>
        </p:nvSpPr>
        <p:spPr>
          <a:xfrm>
            <a:off x="1275469" y="4606556"/>
            <a:ext cx="1742850" cy="247275"/>
          </a:xfrm>
          <a:prstGeom prst="rect">
            <a:avLst/>
          </a:prstGeom>
          <a:solidFill>
            <a:schemeClr val="lt1"/>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sp>
        <p:nvSpPr>
          <p:cNvPr id="372" name="Google Shape;372;p40"/>
          <p:cNvSpPr/>
          <p:nvPr/>
        </p:nvSpPr>
        <p:spPr>
          <a:xfrm>
            <a:off x="244931" y="1205794"/>
            <a:ext cx="5633325" cy="414450"/>
          </a:xfrm>
          <a:prstGeom prst="rect">
            <a:avLst/>
          </a:prstGeom>
          <a:solidFill>
            <a:schemeClr val="lt1"/>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pic>
        <p:nvPicPr>
          <p:cNvPr id="373" name="Google Shape;373;p40"/>
          <p:cNvPicPr preferRelativeResize="0"/>
          <p:nvPr/>
        </p:nvPicPr>
        <p:blipFill rotWithShape="1">
          <a:blip r:embed="rId3">
            <a:alphaModFix/>
          </a:blip>
          <a:srcRect/>
          <a:stretch/>
        </p:blipFill>
        <p:spPr>
          <a:xfrm>
            <a:off x="1425176" y="1188066"/>
            <a:ext cx="6586268" cy="3542127"/>
          </a:xfrm>
          <a:prstGeom prst="rect">
            <a:avLst/>
          </a:prstGeom>
          <a:noFill/>
          <a:ln>
            <a:noFill/>
          </a:ln>
        </p:spPr>
      </p:pic>
      <p:sp>
        <p:nvSpPr>
          <p:cNvPr id="2" name="Rectangle 1">
            <a:extLst>
              <a:ext uri="{FF2B5EF4-FFF2-40B4-BE49-F238E27FC236}">
                <a16:creationId xmlns:a16="http://schemas.microsoft.com/office/drawing/2014/main" id="{AE360AD7-1A7E-4344-5F59-FB1107954E89}"/>
              </a:ext>
            </a:extLst>
          </p:cNvPr>
          <p:cNvSpPr/>
          <p:nvPr/>
        </p:nvSpPr>
        <p:spPr>
          <a:xfrm>
            <a:off x="2327670" y="4491214"/>
            <a:ext cx="1055802"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4"/>
          <p:cNvSpPr txBox="1">
            <a:spLocks noGrp="1"/>
          </p:cNvSpPr>
          <p:nvPr>
            <p:ph type="title"/>
          </p:nvPr>
        </p:nvSpPr>
        <p:spPr>
          <a:xfrm>
            <a:off x="654000" y="56700"/>
            <a:ext cx="7667325" cy="994275"/>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2000"/>
              <a:buNone/>
            </a:pPr>
            <a:r>
              <a:rPr lang="en" sz="2100"/>
              <a:t>US home sales remain near multi-decade lows in the face of rising costs and reduced affordability</a:t>
            </a:r>
            <a:endParaRPr sz="2100"/>
          </a:p>
        </p:txBody>
      </p:sp>
      <p:sp>
        <p:nvSpPr>
          <p:cNvPr id="380" name="Google Shape;380;p34"/>
          <p:cNvSpPr/>
          <p:nvPr/>
        </p:nvSpPr>
        <p:spPr>
          <a:xfrm>
            <a:off x="7798982" y="2511941"/>
            <a:ext cx="337500" cy="276975"/>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sp>
        <p:nvSpPr>
          <p:cNvPr id="381" name="Google Shape;381;p34"/>
          <p:cNvSpPr/>
          <p:nvPr/>
        </p:nvSpPr>
        <p:spPr>
          <a:xfrm>
            <a:off x="7834866" y="3907465"/>
            <a:ext cx="486450" cy="255150"/>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sp>
        <p:nvSpPr>
          <p:cNvPr id="382" name="Google Shape;382;p34"/>
          <p:cNvSpPr/>
          <p:nvPr/>
        </p:nvSpPr>
        <p:spPr>
          <a:xfrm>
            <a:off x="3018317" y="4684971"/>
            <a:ext cx="1407375" cy="247275"/>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cxnSp>
        <p:nvCxnSpPr>
          <p:cNvPr id="383" name="Google Shape;383;p34"/>
          <p:cNvCxnSpPr/>
          <p:nvPr/>
        </p:nvCxnSpPr>
        <p:spPr>
          <a:xfrm>
            <a:off x="766482" y="903642"/>
            <a:ext cx="7600275" cy="0"/>
          </a:xfrm>
          <a:prstGeom prst="straightConnector1">
            <a:avLst/>
          </a:prstGeom>
          <a:noFill/>
          <a:ln w="19050" cap="flat" cmpd="sng">
            <a:solidFill>
              <a:srgbClr val="7F7F7F"/>
            </a:solidFill>
            <a:prstDash val="dot"/>
            <a:miter lim="800000"/>
            <a:headEnd type="none" w="sm" len="sm"/>
            <a:tailEnd type="none" w="sm" len="sm"/>
          </a:ln>
        </p:spPr>
      </p:cxnSp>
      <p:sp>
        <p:nvSpPr>
          <p:cNvPr id="384" name="Google Shape;384;p34"/>
          <p:cNvSpPr/>
          <p:nvPr/>
        </p:nvSpPr>
        <p:spPr>
          <a:xfrm>
            <a:off x="2819456" y="4684969"/>
            <a:ext cx="1680300" cy="36585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Open Sans Light"/>
              <a:ea typeface="Open Sans Light"/>
              <a:cs typeface="Open Sans Light"/>
              <a:sym typeface="Open Sans Light"/>
            </a:endParaRPr>
          </a:p>
        </p:txBody>
      </p:sp>
      <p:sp>
        <p:nvSpPr>
          <p:cNvPr id="385" name="Google Shape;385;p34"/>
          <p:cNvSpPr/>
          <p:nvPr/>
        </p:nvSpPr>
        <p:spPr>
          <a:xfrm>
            <a:off x="1275469" y="4606556"/>
            <a:ext cx="1742850" cy="247275"/>
          </a:xfrm>
          <a:prstGeom prst="rect">
            <a:avLst/>
          </a:prstGeom>
          <a:solidFill>
            <a:schemeClr val="lt1"/>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sp>
        <p:nvSpPr>
          <p:cNvPr id="386" name="Google Shape;386;p34"/>
          <p:cNvSpPr txBox="1"/>
          <p:nvPr/>
        </p:nvSpPr>
        <p:spPr>
          <a:xfrm>
            <a:off x="5943116" y="4362603"/>
            <a:ext cx="2024616" cy="184636"/>
          </a:xfrm>
          <a:prstGeom prst="rect">
            <a:avLst/>
          </a:prstGeom>
          <a:noFill/>
          <a:ln>
            <a:noFill/>
          </a:ln>
        </p:spPr>
        <p:txBody>
          <a:bodyPr spcFirstLastPara="1" wrap="square" lIns="68550" tIns="34275" rIns="68550" bIns="34275" anchor="t" anchorCtr="0">
            <a:spAutoFit/>
          </a:bodyPr>
          <a:lstStyle/>
          <a:p>
            <a:pPr marL="0" marR="0" lvl="0" indent="0" algn="r" rtl="0">
              <a:lnSpc>
                <a:spcPct val="100000"/>
              </a:lnSpc>
              <a:spcBef>
                <a:spcPts val="0"/>
              </a:spcBef>
              <a:spcAft>
                <a:spcPts val="0"/>
              </a:spcAft>
              <a:buNone/>
            </a:pPr>
            <a:r>
              <a:rPr lang="en" sz="750" b="0" i="0" u="none" strike="noStrike" cap="none">
                <a:solidFill>
                  <a:srgbClr val="BFBFBF"/>
                </a:solidFill>
                <a:latin typeface="Open Sans Light"/>
                <a:ea typeface="Open Sans Light"/>
                <a:cs typeface="Open Sans Light"/>
                <a:sym typeface="Open Sans Light"/>
              </a:rPr>
              <a:t>source: national association of realtors</a:t>
            </a:r>
            <a:endParaRPr sz="1050" b="0" i="0" u="none" strike="noStrike" cap="none">
              <a:solidFill>
                <a:srgbClr val="000000"/>
              </a:solidFill>
              <a:latin typeface="Open Sans Light"/>
              <a:ea typeface="Open Sans Light"/>
              <a:cs typeface="Open Sans Light"/>
              <a:sym typeface="Open Sans Light"/>
            </a:endParaRPr>
          </a:p>
        </p:txBody>
      </p:sp>
      <p:pic>
        <p:nvPicPr>
          <p:cNvPr id="387" name="Google Shape;387;p34"/>
          <p:cNvPicPr preferRelativeResize="0"/>
          <p:nvPr/>
        </p:nvPicPr>
        <p:blipFill rotWithShape="1">
          <a:blip r:embed="rId3">
            <a:alphaModFix/>
          </a:blip>
          <a:srcRect/>
          <a:stretch/>
        </p:blipFill>
        <p:spPr>
          <a:xfrm>
            <a:off x="1097343" y="1022917"/>
            <a:ext cx="6655279" cy="3863308"/>
          </a:xfrm>
          <a:prstGeom prst="rect">
            <a:avLst/>
          </a:prstGeom>
          <a:noFill/>
          <a:ln>
            <a:noFill/>
          </a:ln>
        </p:spPr>
      </p:pic>
      <p:sp>
        <p:nvSpPr>
          <p:cNvPr id="2" name="Rectangle 1">
            <a:extLst>
              <a:ext uri="{FF2B5EF4-FFF2-40B4-BE49-F238E27FC236}">
                <a16:creationId xmlns:a16="http://schemas.microsoft.com/office/drawing/2014/main" id="{AE88673C-31BA-AA16-0CBC-4977ACA73151}"/>
              </a:ext>
            </a:extLst>
          </p:cNvPr>
          <p:cNvSpPr/>
          <p:nvPr/>
        </p:nvSpPr>
        <p:spPr>
          <a:xfrm>
            <a:off x="2971956" y="4634822"/>
            <a:ext cx="1222971"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5"/>
          <p:cNvSpPr txBox="1">
            <a:spLocks noGrp="1"/>
          </p:cNvSpPr>
          <p:nvPr>
            <p:ph type="title"/>
          </p:nvPr>
        </p:nvSpPr>
        <p:spPr>
          <a:xfrm>
            <a:off x="654000" y="56700"/>
            <a:ext cx="7667325" cy="994275"/>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2000"/>
              <a:buNone/>
            </a:pPr>
            <a:r>
              <a:rPr lang="en" sz="2100"/>
              <a:t>US housing supply also remains low, largely due to an undersupply of existing home sales</a:t>
            </a:r>
            <a:endParaRPr sz="2100"/>
          </a:p>
        </p:txBody>
      </p:sp>
      <p:sp>
        <p:nvSpPr>
          <p:cNvPr id="394" name="Google Shape;394;p35"/>
          <p:cNvSpPr/>
          <p:nvPr/>
        </p:nvSpPr>
        <p:spPr>
          <a:xfrm>
            <a:off x="7798982" y="2511941"/>
            <a:ext cx="337500" cy="276975"/>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sp>
        <p:nvSpPr>
          <p:cNvPr id="395" name="Google Shape;395;p35"/>
          <p:cNvSpPr/>
          <p:nvPr/>
        </p:nvSpPr>
        <p:spPr>
          <a:xfrm>
            <a:off x="7834866" y="3907465"/>
            <a:ext cx="486450" cy="255150"/>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sp>
        <p:nvSpPr>
          <p:cNvPr id="396" name="Google Shape;396;p35"/>
          <p:cNvSpPr/>
          <p:nvPr/>
        </p:nvSpPr>
        <p:spPr>
          <a:xfrm>
            <a:off x="3018317" y="4684971"/>
            <a:ext cx="1407375" cy="247275"/>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cxnSp>
        <p:nvCxnSpPr>
          <p:cNvPr id="397" name="Google Shape;397;p35"/>
          <p:cNvCxnSpPr/>
          <p:nvPr/>
        </p:nvCxnSpPr>
        <p:spPr>
          <a:xfrm>
            <a:off x="766482" y="903642"/>
            <a:ext cx="7600275" cy="0"/>
          </a:xfrm>
          <a:prstGeom prst="straightConnector1">
            <a:avLst/>
          </a:prstGeom>
          <a:noFill/>
          <a:ln w="19050" cap="flat" cmpd="sng">
            <a:solidFill>
              <a:srgbClr val="7F7F7F"/>
            </a:solidFill>
            <a:prstDash val="dot"/>
            <a:miter lim="800000"/>
            <a:headEnd type="none" w="sm" len="sm"/>
            <a:tailEnd type="none" w="sm" len="sm"/>
          </a:ln>
        </p:spPr>
      </p:cxnSp>
      <p:sp>
        <p:nvSpPr>
          <p:cNvPr id="398" name="Google Shape;398;p35"/>
          <p:cNvSpPr/>
          <p:nvPr/>
        </p:nvSpPr>
        <p:spPr>
          <a:xfrm>
            <a:off x="2819456" y="4684969"/>
            <a:ext cx="1680300" cy="36585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Open Sans Light"/>
              <a:ea typeface="Open Sans Light"/>
              <a:cs typeface="Open Sans Light"/>
              <a:sym typeface="Open Sans Light"/>
            </a:endParaRPr>
          </a:p>
        </p:txBody>
      </p:sp>
      <p:sp>
        <p:nvSpPr>
          <p:cNvPr id="399" name="Google Shape;399;p35"/>
          <p:cNvSpPr/>
          <p:nvPr/>
        </p:nvSpPr>
        <p:spPr>
          <a:xfrm>
            <a:off x="1275469" y="4606556"/>
            <a:ext cx="1742850" cy="247275"/>
          </a:xfrm>
          <a:prstGeom prst="rect">
            <a:avLst/>
          </a:prstGeom>
          <a:solidFill>
            <a:schemeClr val="lt1"/>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pic>
        <p:nvPicPr>
          <p:cNvPr id="400" name="Google Shape;400;p35"/>
          <p:cNvPicPr preferRelativeResize="0"/>
          <p:nvPr/>
        </p:nvPicPr>
        <p:blipFill rotWithShape="1">
          <a:blip r:embed="rId3">
            <a:alphaModFix/>
          </a:blip>
          <a:srcRect/>
          <a:stretch/>
        </p:blipFill>
        <p:spPr>
          <a:xfrm>
            <a:off x="1329706" y="1078953"/>
            <a:ext cx="6638026" cy="3853293"/>
          </a:xfrm>
          <a:prstGeom prst="rect">
            <a:avLst/>
          </a:prstGeom>
          <a:noFill/>
          <a:ln>
            <a:noFill/>
          </a:ln>
        </p:spPr>
      </p:pic>
      <p:sp>
        <p:nvSpPr>
          <p:cNvPr id="2" name="Rectangle 1">
            <a:extLst>
              <a:ext uri="{FF2B5EF4-FFF2-40B4-BE49-F238E27FC236}">
                <a16:creationId xmlns:a16="http://schemas.microsoft.com/office/drawing/2014/main" id="{367232C8-AE36-E8A0-CA3B-5D0A02D38191}"/>
              </a:ext>
            </a:extLst>
          </p:cNvPr>
          <p:cNvSpPr/>
          <p:nvPr/>
        </p:nvSpPr>
        <p:spPr>
          <a:xfrm>
            <a:off x="3299381" y="4666115"/>
            <a:ext cx="1235758"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6"/>
          <p:cNvSpPr txBox="1">
            <a:spLocks noGrp="1"/>
          </p:cNvSpPr>
          <p:nvPr>
            <p:ph type="title"/>
          </p:nvPr>
        </p:nvSpPr>
        <p:spPr>
          <a:xfrm>
            <a:off x="654000" y="56700"/>
            <a:ext cx="7667325" cy="994275"/>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2000"/>
              <a:buNone/>
            </a:pPr>
            <a:r>
              <a:rPr lang="en" sz="2100"/>
              <a:t>The limited housing supply has led to collapsing vacancy rates</a:t>
            </a:r>
            <a:endParaRPr sz="2100"/>
          </a:p>
        </p:txBody>
      </p:sp>
      <p:sp>
        <p:nvSpPr>
          <p:cNvPr id="407" name="Google Shape;407;p36"/>
          <p:cNvSpPr/>
          <p:nvPr/>
        </p:nvSpPr>
        <p:spPr>
          <a:xfrm>
            <a:off x="7798982" y="2511941"/>
            <a:ext cx="337500" cy="276975"/>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sp>
        <p:nvSpPr>
          <p:cNvPr id="408" name="Google Shape;408;p36"/>
          <p:cNvSpPr/>
          <p:nvPr/>
        </p:nvSpPr>
        <p:spPr>
          <a:xfrm>
            <a:off x="7834866" y="3907465"/>
            <a:ext cx="486450" cy="255150"/>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sp>
        <p:nvSpPr>
          <p:cNvPr id="409" name="Google Shape;409;p36"/>
          <p:cNvSpPr/>
          <p:nvPr/>
        </p:nvSpPr>
        <p:spPr>
          <a:xfrm>
            <a:off x="3018317" y="4684971"/>
            <a:ext cx="1407375" cy="247275"/>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cxnSp>
        <p:nvCxnSpPr>
          <p:cNvPr id="410" name="Google Shape;410;p36"/>
          <p:cNvCxnSpPr/>
          <p:nvPr/>
        </p:nvCxnSpPr>
        <p:spPr>
          <a:xfrm>
            <a:off x="766482" y="903642"/>
            <a:ext cx="7600275" cy="0"/>
          </a:xfrm>
          <a:prstGeom prst="straightConnector1">
            <a:avLst/>
          </a:prstGeom>
          <a:noFill/>
          <a:ln w="19050" cap="flat" cmpd="sng">
            <a:solidFill>
              <a:srgbClr val="7F7F7F"/>
            </a:solidFill>
            <a:prstDash val="dot"/>
            <a:miter lim="800000"/>
            <a:headEnd type="none" w="sm" len="sm"/>
            <a:tailEnd type="none" w="sm" len="sm"/>
          </a:ln>
        </p:spPr>
      </p:cxnSp>
      <p:sp>
        <p:nvSpPr>
          <p:cNvPr id="411" name="Google Shape;411;p36"/>
          <p:cNvSpPr/>
          <p:nvPr/>
        </p:nvSpPr>
        <p:spPr>
          <a:xfrm>
            <a:off x="2819456" y="4684969"/>
            <a:ext cx="1680300" cy="36585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Open Sans Light"/>
              <a:ea typeface="Open Sans Light"/>
              <a:cs typeface="Open Sans Light"/>
              <a:sym typeface="Open Sans Light"/>
            </a:endParaRPr>
          </a:p>
        </p:txBody>
      </p:sp>
      <p:sp>
        <p:nvSpPr>
          <p:cNvPr id="412" name="Google Shape;412;p36"/>
          <p:cNvSpPr/>
          <p:nvPr/>
        </p:nvSpPr>
        <p:spPr>
          <a:xfrm>
            <a:off x="1275469" y="4606556"/>
            <a:ext cx="1742850" cy="247275"/>
          </a:xfrm>
          <a:prstGeom prst="rect">
            <a:avLst/>
          </a:prstGeom>
          <a:solidFill>
            <a:schemeClr val="lt1"/>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sp>
        <p:nvSpPr>
          <p:cNvPr id="413" name="Google Shape;413;p36"/>
          <p:cNvSpPr/>
          <p:nvPr/>
        </p:nvSpPr>
        <p:spPr>
          <a:xfrm>
            <a:off x="244931" y="1205794"/>
            <a:ext cx="5633325" cy="414450"/>
          </a:xfrm>
          <a:prstGeom prst="rect">
            <a:avLst/>
          </a:prstGeom>
          <a:solidFill>
            <a:schemeClr val="lt1"/>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pic>
        <p:nvPicPr>
          <p:cNvPr id="414" name="Google Shape;414;p36"/>
          <p:cNvPicPr preferRelativeResize="0"/>
          <p:nvPr/>
        </p:nvPicPr>
        <p:blipFill rotWithShape="1">
          <a:blip r:embed="rId3">
            <a:alphaModFix/>
          </a:blip>
          <a:srcRect/>
          <a:stretch/>
        </p:blipFill>
        <p:spPr>
          <a:xfrm>
            <a:off x="766482" y="1205794"/>
            <a:ext cx="3574317" cy="3523256"/>
          </a:xfrm>
          <a:prstGeom prst="rect">
            <a:avLst/>
          </a:prstGeom>
          <a:noFill/>
          <a:ln>
            <a:noFill/>
          </a:ln>
        </p:spPr>
      </p:pic>
      <p:pic>
        <p:nvPicPr>
          <p:cNvPr id="415" name="Google Shape;415;p36"/>
          <p:cNvPicPr preferRelativeResize="0"/>
          <p:nvPr/>
        </p:nvPicPr>
        <p:blipFill rotWithShape="1">
          <a:blip r:embed="rId4">
            <a:alphaModFix/>
          </a:blip>
          <a:srcRect/>
          <a:stretch/>
        </p:blipFill>
        <p:spPr>
          <a:xfrm>
            <a:off x="4752338" y="1205794"/>
            <a:ext cx="3625180" cy="3573392"/>
          </a:xfrm>
          <a:prstGeom prst="rect">
            <a:avLst/>
          </a:prstGeom>
          <a:noFill/>
          <a:ln>
            <a:noFill/>
          </a:ln>
        </p:spPr>
      </p:pic>
      <p:sp>
        <p:nvSpPr>
          <p:cNvPr id="2" name="Rectangle 1">
            <a:extLst>
              <a:ext uri="{FF2B5EF4-FFF2-40B4-BE49-F238E27FC236}">
                <a16:creationId xmlns:a16="http://schemas.microsoft.com/office/drawing/2014/main" id="{C7EAED96-5EC3-E79E-7E08-A708DC8C0F6F}"/>
              </a:ext>
            </a:extLst>
          </p:cNvPr>
          <p:cNvSpPr/>
          <p:nvPr/>
        </p:nvSpPr>
        <p:spPr>
          <a:xfrm>
            <a:off x="1511071" y="4515934"/>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77E4525-8915-9EB5-BE3A-9364BBD18760}"/>
              </a:ext>
            </a:extLst>
          </p:cNvPr>
          <p:cNvSpPr/>
          <p:nvPr/>
        </p:nvSpPr>
        <p:spPr>
          <a:xfrm>
            <a:off x="5497310" y="4515730"/>
            <a:ext cx="1242855"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3"/>
          <p:cNvSpPr txBox="1">
            <a:spLocks noGrp="1"/>
          </p:cNvSpPr>
          <p:nvPr>
            <p:ph type="title"/>
          </p:nvPr>
        </p:nvSpPr>
        <p:spPr>
          <a:xfrm>
            <a:off x="654000" y="56700"/>
            <a:ext cx="7667325" cy="994275"/>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2000"/>
              <a:buNone/>
            </a:pPr>
            <a:r>
              <a:rPr lang="en" sz="2100"/>
              <a:t>Mortgage rates decline alongside Federal Reserve rate cuts</a:t>
            </a:r>
            <a:endParaRPr sz="2100"/>
          </a:p>
        </p:txBody>
      </p:sp>
      <p:sp>
        <p:nvSpPr>
          <p:cNvPr id="422" name="Google Shape;422;p33"/>
          <p:cNvSpPr/>
          <p:nvPr/>
        </p:nvSpPr>
        <p:spPr>
          <a:xfrm>
            <a:off x="7798982" y="2511941"/>
            <a:ext cx="337500" cy="276975"/>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sp>
        <p:nvSpPr>
          <p:cNvPr id="423" name="Google Shape;423;p33"/>
          <p:cNvSpPr/>
          <p:nvPr/>
        </p:nvSpPr>
        <p:spPr>
          <a:xfrm>
            <a:off x="7834866" y="3907465"/>
            <a:ext cx="486450" cy="255150"/>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sp>
        <p:nvSpPr>
          <p:cNvPr id="424" name="Google Shape;424;p33"/>
          <p:cNvSpPr/>
          <p:nvPr/>
        </p:nvSpPr>
        <p:spPr>
          <a:xfrm>
            <a:off x="3018317" y="4684971"/>
            <a:ext cx="1407375" cy="247275"/>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cxnSp>
        <p:nvCxnSpPr>
          <p:cNvPr id="425" name="Google Shape;425;p33"/>
          <p:cNvCxnSpPr/>
          <p:nvPr/>
        </p:nvCxnSpPr>
        <p:spPr>
          <a:xfrm>
            <a:off x="766482" y="903642"/>
            <a:ext cx="7600275" cy="0"/>
          </a:xfrm>
          <a:prstGeom prst="straightConnector1">
            <a:avLst/>
          </a:prstGeom>
          <a:noFill/>
          <a:ln w="19050" cap="flat" cmpd="sng">
            <a:solidFill>
              <a:srgbClr val="7F7F7F"/>
            </a:solidFill>
            <a:prstDash val="dot"/>
            <a:miter lim="800000"/>
            <a:headEnd type="none" w="sm" len="sm"/>
            <a:tailEnd type="none" w="sm" len="sm"/>
          </a:ln>
        </p:spPr>
      </p:cxnSp>
      <p:sp>
        <p:nvSpPr>
          <p:cNvPr id="426" name="Google Shape;426;p33"/>
          <p:cNvSpPr/>
          <p:nvPr/>
        </p:nvSpPr>
        <p:spPr>
          <a:xfrm>
            <a:off x="2819456" y="4684969"/>
            <a:ext cx="1680300" cy="36585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Open Sans Light"/>
              <a:ea typeface="Open Sans Light"/>
              <a:cs typeface="Open Sans Light"/>
              <a:sym typeface="Open Sans Light"/>
            </a:endParaRPr>
          </a:p>
        </p:txBody>
      </p:sp>
      <p:sp>
        <p:nvSpPr>
          <p:cNvPr id="427" name="Google Shape;427;p33"/>
          <p:cNvSpPr/>
          <p:nvPr/>
        </p:nvSpPr>
        <p:spPr>
          <a:xfrm>
            <a:off x="1275469" y="4606556"/>
            <a:ext cx="1742850" cy="247275"/>
          </a:xfrm>
          <a:prstGeom prst="rect">
            <a:avLst/>
          </a:prstGeom>
          <a:solidFill>
            <a:schemeClr val="lt1"/>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sp>
        <p:nvSpPr>
          <p:cNvPr id="428" name="Google Shape;428;p33"/>
          <p:cNvSpPr/>
          <p:nvPr/>
        </p:nvSpPr>
        <p:spPr>
          <a:xfrm>
            <a:off x="244931" y="1205794"/>
            <a:ext cx="5633325" cy="414450"/>
          </a:xfrm>
          <a:prstGeom prst="rect">
            <a:avLst/>
          </a:prstGeom>
          <a:solidFill>
            <a:schemeClr val="lt1"/>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sp>
        <p:nvSpPr>
          <p:cNvPr id="429" name="Google Shape;429;p33"/>
          <p:cNvSpPr txBox="1"/>
          <p:nvPr/>
        </p:nvSpPr>
        <p:spPr>
          <a:xfrm>
            <a:off x="6482316" y="4399297"/>
            <a:ext cx="1352550" cy="184636"/>
          </a:xfrm>
          <a:prstGeom prst="rect">
            <a:avLst/>
          </a:prstGeom>
          <a:noFill/>
          <a:ln>
            <a:noFill/>
          </a:ln>
        </p:spPr>
        <p:txBody>
          <a:bodyPr spcFirstLastPara="1" wrap="square" lIns="68550" tIns="34275" rIns="68550" bIns="34275" anchor="t" anchorCtr="0">
            <a:spAutoFit/>
          </a:bodyPr>
          <a:lstStyle/>
          <a:p>
            <a:pPr marL="0" marR="0" lvl="0" indent="0" algn="r" rtl="0">
              <a:lnSpc>
                <a:spcPct val="100000"/>
              </a:lnSpc>
              <a:spcBef>
                <a:spcPts val="0"/>
              </a:spcBef>
              <a:spcAft>
                <a:spcPts val="0"/>
              </a:spcAft>
              <a:buNone/>
            </a:pPr>
            <a:r>
              <a:rPr lang="en" sz="750" b="0" i="0" u="none" strike="noStrike" cap="none">
                <a:solidFill>
                  <a:srgbClr val="BFBFBF"/>
                </a:solidFill>
                <a:latin typeface="Open Sans Light"/>
                <a:ea typeface="Open Sans Light"/>
                <a:cs typeface="Open Sans Light"/>
                <a:sym typeface="Open Sans Light"/>
              </a:rPr>
              <a:t>source: freddie mac</a:t>
            </a:r>
            <a:endParaRPr sz="1050" b="0" i="0" u="none" strike="noStrike" cap="none">
              <a:solidFill>
                <a:srgbClr val="000000"/>
              </a:solidFill>
              <a:latin typeface="Open Sans Light"/>
              <a:ea typeface="Open Sans Light"/>
              <a:cs typeface="Open Sans Light"/>
              <a:sym typeface="Open Sans Light"/>
            </a:endParaRPr>
          </a:p>
        </p:txBody>
      </p:sp>
      <p:pic>
        <p:nvPicPr>
          <p:cNvPr id="430" name="Google Shape;430;p33"/>
          <p:cNvPicPr preferRelativeResize="0"/>
          <p:nvPr/>
        </p:nvPicPr>
        <p:blipFill rotWithShape="1">
          <a:blip r:embed="rId3">
            <a:alphaModFix/>
          </a:blip>
          <a:srcRect/>
          <a:stretch/>
        </p:blipFill>
        <p:spPr>
          <a:xfrm>
            <a:off x="1095324" y="1081362"/>
            <a:ext cx="6784675" cy="3648831"/>
          </a:xfrm>
          <a:prstGeom prst="rect">
            <a:avLst/>
          </a:prstGeom>
          <a:noFill/>
          <a:ln>
            <a:noFill/>
          </a:ln>
        </p:spPr>
      </p:pic>
      <p:sp>
        <p:nvSpPr>
          <p:cNvPr id="2" name="Rectangle 1">
            <a:extLst>
              <a:ext uri="{FF2B5EF4-FFF2-40B4-BE49-F238E27FC236}">
                <a16:creationId xmlns:a16="http://schemas.microsoft.com/office/drawing/2014/main" id="{4D4FA6F9-9A97-17A0-EF76-2E9F60128853}"/>
              </a:ext>
            </a:extLst>
          </p:cNvPr>
          <p:cNvSpPr/>
          <p:nvPr/>
        </p:nvSpPr>
        <p:spPr>
          <a:xfrm>
            <a:off x="1095324" y="4528141"/>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cxnSp>
        <p:nvCxnSpPr>
          <p:cNvPr id="435" name="Google Shape;435;p43"/>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436" name="Google Shape;436;p43"/>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37" name="Google Shape;437;p43"/>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latin typeface="Open Sans Light"/>
                <a:ea typeface="Open Sans Light"/>
                <a:cs typeface="Open Sans Light"/>
                <a:sym typeface="Open Sans Light"/>
              </a:rPr>
              <a:t>High Mortgage Rates Contribute to Unaffordability</a:t>
            </a:r>
            <a:endParaRPr sz="3000">
              <a:solidFill>
                <a:srgbClr val="000000"/>
              </a:solidFill>
            </a:endParaRPr>
          </a:p>
        </p:txBody>
      </p:sp>
      <p:pic>
        <p:nvPicPr>
          <p:cNvPr id="438" name="Google Shape;438;p43"/>
          <p:cNvPicPr preferRelativeResize="0"/>
          <p:nvPr/>
        </p:nvPicPr>
        <p:blipFill rotWithShape="1">
          <a:blip r:embed="rId3">
            <a:alphaModFix/>
          </a:blip>
          <a:srcRect/>
          <a:stretch/>
        </p:blipFill>
        <p:spPr>
          <a:xfrm>
            <a:off x="1187513" y="992175"/>
            <a:ext cx="7064673" cy="3908694"/>
          </a:xfrm>
          <a:prstGeom prst="rect">
            <a:avLst/>
          </a:prstGeom>
          <a:noFill/>
          <a:ln>
            <a:noFill/>
          </a:ln>
        </p:spPr>
      </p:pic>
      <p:sp>
        <p:nvSpPr>
          <p:cNvPr id="2" name="Rectangle 1">
            <a:extLst>
              <a:ext uri="{FF2B5EF4-FFF2-40B4-BE49-F238E27FC236}">
                <a16:creationId xmlns:a16="http://schemas.microsoft.com/office/drawing/2014/main" id="{FCD2EFB2-0E66-7F5E-7A3D-FF30AA1C7465}"/>
              </a:ext>
            </a:extLst>
          </p:cNvPr>
          <p:cNvSpPr/>
          <p:nvPr/>
        </p:nvSpPr>
        <p:spPr>
          <a:xfrm>
            <a:off x="2126306" y="4631082"/>
            <a:ext cx="1267343"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7"/>
          <p:cNvSpPr txBox="1">
            <a:spLocks noGrp="1"/>
          </p:cNvSpPr>
          <p:nvPr>
            <p:ph type="title"/>
          </p:nvPr>
        </p:nvSpPr>
        <p:spPr>
          <a:xfrm>
            <a:off x="654000" y="56700"/>
            <a:ext cx="7667325" cy="994275"/>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2000"/>
              <a:buNone/>
            </a:pPr>
            <a:r>
              <a:rPr lang="en" sz="2100"/>
              <a:t>Mortgage originations are also near decade lows…</a:t>
            </a:r>
            <a:endParaRPr sz="2100"/>
          </a:p>
        </p:txBody>
      </p:sp>
      <p:sp>
        <p:nvSpPr>
          <p:cNvPr id="445" name="Google Shape;445;p37"/>
          <p:cNvSpPr/>
          <p:nvPr/>
        </p:nvSpPr>
        <p:spPr>
          <a:xfrm>
            <a:off x="7798982" y="2511941"/>
            <a:ext cx="337500" cy="276975"/>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sp>
        <p:nvSpPr>
          <p:cNvPr id="446" name="Google Shape;446;p37"/>
          <p:cNvSpPr/>
          <p:nvPr/>
        </p:nvSpPr>
        <p:spPr>
          <a:xfrm>
            <a:off x="7834866" y="3907465"/>
            <a:ext cx="486450" cy="255150"/>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sp>
        <p:nvSpPr>
          <p:cNvPr id="447" name="Google Shape;447;p37"/>
          <p:cNvSpPr/>
          <p:nvPr/>
        </p:nvSpPr>
        <p:spPr>
          <a:xfrm>
            <a:off x="3018317" y="4684971"/>
            <a:ext cx="1407375" cy="247275"/>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cxnSp>
        <p:nvCxnSpPr>
          <p:cNvPr id="448" name="Google Shape;448;p37"/>
          <p:cNvCxnSpPr/>
          <p:nvPr/>
        </p:nvCxnSpPr>
        <p:spPr>
          <a:xfrm>
            <a:off x="766482" y="903642"/>
            <a:ext cx="7600275" cy="0"/>
          </a:xfrm>
          <a:prstGeom prst="straightConnector1">
            <a:avLst/>
          </a:prstGeom>
          <a:noFill/>
          <a:ln w="19050" cap="flat" cmpd="sng">
            <a:solidFill>
              <a:srgbClr val="7F7F7F"/>
            </a:solidFill>
            <a:prstDash val="dot"/>
            <a:miter lim="800000"/>
            <a:headEnd type="none" w="sm" len="sm"/>
            <a:tailEnd type="none" w="sm" len="sm"/>
          </a:ln>
        </p:spPr>
      </p:cxnSp>
      <p:sp>
        <p:nvSpPr>
          <p:cNvPr id="449" name="Google Shape;449;p37"/>
          <p:cNvSpPr/>
          <p:nvPr/>
        </p:nvSpPr>
        <p:spPr>
          <a:xfrm>
            <a:off x="2819456" y="4684969"/>
            <a:ext cx="1680300" cy="36585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Open Sans Light"/>
              <a:ea typeface="Open Sans Light"/>
              <a:cs typeface="Open Sans Light"/>
              <a:sym typeface="Open Sans Light"/>
            </a:endParaRPr>
          </a:p>
        </p:txBody>
      </p:sp>
      <p:sp>
        <p:nvSpPr>
          <p:cNvPr id="450" name="Google Shape;450;p37"/>
          <p:cNvSpPr/>
          <p:nvPr/>
        </p:nvSpPr>
        <p:spPr>
          <a:xfrm>
            <a:off x="1275469" y="4606556"/>
            <a:ext cx="1742850" cy="247275"/>
          </a:xfrm>
          <a:prstGeom prst="rect">
            <a:avLst/>
          </a:prstGeom>
          <a:solidFill>
            <a:schemeClr val="lt1"/>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pic>
        <p:nvPicPr>
          <p:cNvPr id="451" name="Google Shape;451;p37"/>
          <p:cNvPicPr preferRelativeResize="0"/>
          <p:nvPr/>
        </p:nvPicPr>
        <p:blipFill rotWithShape="1">
          <a:blip r:embed="rId3">
            <a:alphaModFix/>
          </a:blip>
          <a:srcRect/>
          <a:stretch/>
        </p:blipFill>
        <p:spPr>
          <a:xfrm>
            <a:off x="1207467" y="1196763"/>
            <a:ext cx="6560389" cy="3488207"/>
          </a:xfrm>
          <a:prstGeom prst="rect">
            <a:avLst/>
          </a:prstGeom>
          <a:noFill/>
          <a:ln>
            <a:noFill/>
          </a:ln>
        </p:spPr>
      </p:pic>
      <p:sp>
        <p:nvSpPr>
          <p:cNvPr id="2" name="Rectangle 1">
            <a:extLst>
              <a:ext uri="{FF2B5EF4-FFF2-40B4-BE49-F238E27FC236}">
                <a16:creationId xmlns:a16="http://schemas.microsoft.com/office/drawing/2014/main" id="{C160ECBB-BF85-2CE4-BDCF-48B787828DE0}"/>
              </a:ext>
            </a:extLst>
          </p:cNvPr>
          <p:cNvSpPr/>
          <p:nvPr/>
        </p:nvSpPr>
        <p:spPr>
          <a:xfrm>
            <a:off x="2819456" y="4487830"/>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cxnSp>
        <p:nvCxnSpPr>
          <p:cNvPr id="123" name="Google Shape;123;p4"/>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124" name="Google Shape;124;p4"/>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25" name="Google Shape;125;p4"/>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In spite of headwinds, real GDP has continued its resilient growth and is expected to end 2024 with 2.8% growth for the year.</a:t>
            </a:r>
            <a:endParaRPr sz="3000">
              <a:solidFill>
                <a:srgbClr val="000000"/>
              </a:solidFill>
            </a:endParaRPr>
          </a:p>
        </p:txBody>
      </p:sp>
      <p:pic>
        <p:nvPicPr>
          <p:cNvPr id="126" name="Google Shape;126;p4"/>
          <p:cNvPicPr preferRelativeResize="0"/>
          <p:nvPr/>
        </p:nvPicPr>
        <p:blipFill rotWithShape="1">
          <a:blip r:embed="rId3">
            <a:alphaModFix/>
          </a:blip>
          <a:srcRect/>
          <a:stretch/>
        </p:blipFill>
        <p:spPr>
          <a:xfrm>
            <a:off x="1400072" y="1102880"/>
            <a:ext cx="6639560" cy="3692243"/>
          </a:xfrm>
          <a:prstGeom prst="rect">
            <a:avLst/>
          </a:prstGeom>
          <a:noFill/>
          <a:ln>
            <a:noFill/>
          </a:ln>
        </p:spPr>
      </p:pic>
      <p:sp>
        <p:nvSpPr>
          <p:cNvPr id="4" name="Rectangle 3">
            <a:extLst>
              <a:ext uri="{FF2B5EF4-FFF2-40B4-BE49-F238E27FC236}">
                <a16:creationId xmlns:a16="http://schemas.microsoft.com/office/drawing/2014/main" id="{3DF09B6B-B185-3DAF-90F0-A6AC023DC0D4}"/>
              </a:ext>
            </a:extLst>
          </p:cNvPr>
          <p:cNvSpPr/>
          <p:nvPr/>
        </p:nvSpPr>
        <p:spPr>
          <a:xfrm>
            <a:off x="2007909" y="4543720"/>
            <a:ext cx="1055802"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8"/>
          <p:cNvSpPr txBox="1">
            <a:spLocks noGrp="1"/>
          </p:cNvSpPr>
          <p:nvPr>
            <p:ph type="title"/>
          </p:nvPr>
        </p:nvSpPr>
        <p:spPr>
          <a:xfrm>
            <a:off x="654000" y="56700"/>
            <a:ext cx="7667325" cy="994275"/>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2000"/>
              <a:buNone/>
            </a:pPr>
            <a:r>
              <a:rPr lang="en" sz="2100"/>
              <a:t>…due to a decline in refinancing</a:t>
            </a:r>
            <a:endParaRPr sz="2100"/>
          </a:p>
        </p:txBody>
      </p:sp>
      <p:sp>
        <p:nvSpPr>
          <p:cNvPr id="458" name="Google Shape;458;p38"/>
          <p:cNvSpPr/>
          <p:nvPr/>
        </p:nvSpPr>
        <p:spPr>
          <a:xfrm>
            <a:off x="7798982" y="2511941"/>
            <a:ext cx="337500" cy="276975"/>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sp>
        <p:nvSpPr>
          <p:cNvPr id="459" name="Google Shape;459;p38"/>
          <p:cNvSpPr/>
          <p:nvPr/>
        </p:nvSpPr>
        <p:spPr>
          <a:xfrm>
            <a:off x="7834866" y="3907465"/>
            <a:ext cx="486450" cy="255150"/>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sp>
        <p:nvSpPr>
          <p:cNvPr id="460" name="Google Shape;460;p38"/>
          <p:cNvSpPr/>
          <p:nvPr/>
        </p:nvSpPr>
        <p:spPr>
          <a:xfrm>
            <a:off x="3018317" y="4684971"/>
            <a:ext cx="1407375" cy="247275"/>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Open Sans Light"/>
              <a:ea typeface="Open Sans Light"/>
              <a:cs typeface="Open Sans Light"/>
              <a:sym typeface="Open Sans Light"/>
            </a:endParaRPr>
          </a:p>
        </p:txBody>
      </p:sp>
      <p:cxnSp>
        <p:nvCxnSpPr>
          <p:cNvPr id="461" name="Google Shape;461;p38"/>
          <p:cNvCxnSpPr/>
          <p:nvPr/>
        </p:nvCxnSpPr>
        <p:spPr>
          <a:xfrm>
            <a:off x="766482" y="903642"/>
            <a:ext cx="7600275" cy="0"/>
          </a:xfrm>
          <a:prstGeom prst="straightConnector1">
            <a:avLst/>
          </a:prstGeom>
          <a:noFill/>
          <a:ln w="19050" cap="flat" cmpd="sng">
            <a:solidFill>
              <a:srgbClr val="7F7F7F"/>
            </a:solidFill>
            <a:prstDash val="dot"/>
            <a:miter lim="800000"/>
            <a:headEnd type="none" w="sm" len="sm"/>
            <a:tailEnd type="none" w="sm" len="sm"/>
          </a:ln>
        </p:spPr>
      </p:cxnSp>
      <p:sp>
        <p:nvSpPr>
          <p:cNvPr id="462" name="Google Shape;462;p38"/>
          <p:cNvSpPr/>
          <p:nvPr/>
        </p:nvSpPr>
        <p:spPr>
          <a:xfrm>
            <a:off x="2819456" y="4684969"/>
            <a:ext cx="1680300" cy="36585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Open Sans Light"/>
              <a:ea typeface="Open Sans Light"/>
              <a:cs typeface="Open Sans Light"/>
              <a:sym typeface="Open Sans Light"/>
            </a:endParaRPr>
          </a:p>
        </p:txBody>
      </p:sp>
      <p:sp>
        <p:nvSpPr>
          <p:cNvPr id="463" name="Google Shape;463;p38"/>
          <p:cNvSpPr/>
          <p:nvPr/>
        </p:nvSpPr>
        <p:spPr>
          <a:xfrm>
            <a:off x="1275469" y="4606556"/>
            <a:ext cx="1742850" cy="247275"/>
          </a:xfrm>
          <a:prstGeom prst="rect">
            <a:avLst/>
          </a:prstGeom>
          <a:solidFill>
            <a:schemeClr val="lt1"/>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pic>
        <p:nvPicPr>
          <p:cNvPr id="464" name="Google Shape;464;p38"/>
          <p:cNvPicPr preferRelativeResize="0"/>
          <p:nvPr/>
        </p:nvPicPr>
        <p:blipFill rotWithShape="1">
          <a:blip r:embed="rId3">
            <a:alphaModFix/>
          </a:blip>
          <a:srcRect/>
          <a:stretch/>
        </p:blipFill>
        <p:spPr>
          <a:xfrm>
            <a:off x="1312293" y="1130059"/>
            <a:ext cx="6663906" cy="3600134"/>
          </a:xfrm>
          <a:prstGeom prst="rect">
            <a:avLst/>
          </a:prstGeom>
          <a:noFill/>
          <a:ln>
            <a:noFill/>
          </a:ln>
        </p:spPr>
      </p:pic>
      <p:sp>
        <p:nvSpPr>
          <p:cNvPr id="2" name="Rectangle 1">
            <a:extLst>
              <a:ext uri="{FF2B5EF4-FFF2-40B4-BE49-F238E27FC236}">
                <a16:creationId xmlns:a16="http://schemas.microsoft.com/office/drawing/2014/main" id="{AF7A5D04-4AAA-2DB0-A83C-2AD20FE7A384}"/>
              </a:ext>
            </a:extLst>
          </p:cNvPr>
          <p:cNvSpPr/>
          <p:nvPr/>
        </p:nvSpPr>
        <p:spPr>
          <a:xfrm>
            <a:off x="2948174" y="4506918"/>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42"/>
          <p:cNvPicPr preferRelativeResize="0"/>
          <p:nvPr/>
        </p:nvPicPr>
        <p:blipFill rotWithShape="1">
          <a:blip r:embed="rId3">
            <a:alphaModFix/>
          </a:blip>
          <a:srcRect t="475" r="10968" b="485"/>
          <a:stretch/>
        </p:blipFill>
        <p:spPr>
          <a:xfrm>
            <a:off x="1326276" y="896198"/>
            <a:ext cx="5947049" cy="3718601"/>
          </a:xfrm>
          <a:prstGeom prst="rect">
            <a:avLst/>
          </a:prstGeom>
          <a:noFill/>
          <a:ln>
            <a:noFill/>
          </a:ln>
        </p:spPr>
      </p:pic>
      <p:cxnSp>
        <p:nvCxnSpPr>
          <p:cNvPr id="470" name="Google Shape;470;p42"/>
          <p:cNvCxnSpPr/>
          <p:nvPr/>
        </p:nvCxnSpPr>
        <p:spPr>
          <a:xfrm>
            <a:off x="771907" y="7405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471" name="Google Shape;471;p42"/>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72" name="Google Shape;472;p42"/>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rPr>
              <a:t>Brown County Prices Remain Relatively Low</a:t>
            </a:r>
            <a:endParaRPr sz="3000">
              <a:solidFill>
                <a:srgbClr val="000000"/>
              </a:solidFill>
            </a:endParaRPr>
          </a:p>
        </p:txBody>
      </p:sp>
      <p:sp>
        <p:nvSpPr>
          <p:cNvPr id="473" name="Google Shape;473;p42"/>
          <p:cNvSpPr txBox="1"/>
          <p:nvPr/>
        </p:nvSpPr>
        <p:spPr>
          <a:xfrm>
            <a:off x="7273325" y="1037400"/>
            <a:ext cx="1294200" cy="16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dk2"/>
                </a:solidFill>
                <a:latin typeface="Open Sans ExtraBold"/>
                <a:ea typeface="Open Sans ExtraBold"/>
                <a:cs typeface="Open Sans ExtraBold"/>
                <a:sym typeface="Open Sans"/>
              </a:rPr>
              <a:t>USA:</a:t>
            </a:r>
            <a:endParaRPr sz="1200" b="1" dirty="0">
              <a:solidFill>
                <a:schemeClr val="dk2"/>
              </a:solidFill>
              <a:latin typeface="Open Sans ExtraBold"/>
              <a:ea typeface="Open Sans ExtraBold"/>
              <a:cs typeface="Open Sans ExtraBold"/>
              <a:sym typeface="Open Sans"/>
            </a:endParaRPr>
          </a:p>
          <a:p>
            <a:pPr marL="0" lvl="0" indent="0" algn="l" rtl="0">
              <a:spcBef>
                <a:spcPts val="0"/>
              </a:spcBef>
              <a:spcAft>
                <a:spcPts val="0"/>
              </a:spcAft>
              <a:buNone/>
            </a:pPr>
            <a:r>
              <a:rPr lang="en" sz="1200" b="1" dirty="0">
                <a:solidFill>
                  <a:schemeClr val="dk2"/>
                </a:solidFill>
                <a:latin typeface="Open Sans ExtraBold"/>
                <a:ea typeface="Open Sans ExtraBold"/>
                <a:cs typeface="Open Sans ExtraBold"/>
                <a:sym typeface="Open Sans"/>
              </a:rPr>
              <a:t>$404,400</a:t>
            </a:r>
            <a:endParaRPr sz="1200" b="1" dirty="0">
              <a:solidFill>
                <a:schemeClr val="dk2"/>
              </a:solidFill>
              <a:latin typeface="Open Sans ExtraBold"/>
              <a:ea typeface="Open Sans ExtraBold"/>
              <a:cs typeface="Open Sans ExtraBold"/>
              <a:sym typeface="Open Sans"/>
            </a:endParaRPr>
          </a:p>
          <a:p>
            <a:pPr marL="0" lvl="0" indent="0" algn="l" rtl="0">
              <a:spcBef>
                <a:spcPts val="0"/>
              </a:spcBef>
              <a:spcAft>
                <a:spcPts val="0"/>
              </a:spcAft>
              <a:buNone/>
            </a:pPr>
            <a:endParaRPr sz="1200" dirty="0">
              <a:solidFill>
                <a:schemeClr val="dk2"/>
              </a:solidFill>
              <a:latin typeface="Open Sans Light"/>
              <a:ea typeface="Open Sans Light"/>
              <a:cs typeface="Open Sans Light"/>
              <a:sym typeface="Open Sans Light"/>
            </a:endParaRPr>
          </a:p>
          <a:p>
            <a:pPr marL="0" lvl="0" indent="0" algn="l" rtl="0">
              <a:spcBef>
                <a:spcPts val="0"/>
              </a:spcBef>
              <a:spcAft>
                <a:spcPts val="0"/>
              </a:spcAft>
              <a:buNone/>
            </a:pPr>
            <a:endParaRPr sz="1200" dirty="0">
              <a:solidFill>
                <a:schemeClr val="dk2"/>
              </a:solidFill>
              <a:latin typeface="Open Sans Light"/>
              <a:ea typeface="Open Sans Light"/>
              <a:cs typeface="Open Sans Light"/>
              <a:sym typeface="Open Sans Light"/>
            </a:endParaRPr>
          </a:p>
          <a:p>
            <a:pPr marL="0" lvl="0" indent="0" algn="l" rtl="0">
              <a:spcBef>
                <a:spcPts val="0"/>
              </a:spcBef>
              <a:spcAft>
                <a:spcPts val="0"/>
              </a:spcAft>
              <a:buNone/>
            </a:pPr>
            <a:endParaRPr sz="1200" dirty="0">
              <a:solidFill>
                <a:schemeClr val="dk2"/>
              </a:solidFill>
              <a:latin typeface="Open Sans Light"/>
              <a:ea typeface="Open Sans Light"/>
              <a:cs typeface="Open Sans Light"/>
              <a:sym typeface="Open Sans Light"/>
            </a:endParaRPr>
          </a:p>
          <a:p>
            <a:pPr marL="0" lvl="0" indent="0" algn="l" rtl="0">
              <a:spcBef>
                <a:spcPts val="0"/>
              </a:spcBef>
              <a:spcAft>
                <a:spcPts val="0"/>
              </a:spcAft>
              <a:buNone/>
            </a:pPr>
            <a:r>
              <a:rPr lang="en" sz="1200" b="1" dirty="0">
                <a:solidFill>
                  <a:schemeClr val="dk2"/>
                </a:solidFill>
                <a:latin typeface="Open Sans ExtraBold"/>
                <a:ea typeface="Open Sans ExtraBold"/>
                <a:cs typeface="Open Sans ExtraBold"/>
                <a:sym typeface="Open Sans"/>
              </a:rPr>
              <a:t>Brown: $335,000</a:t>
            </a:r>
            <a:endParaRPr sz="1200" b="1" dirty="0">
              <a:solidFill>
                <a:schemeClr val="dk2"/>
              </a:solidFill>
              <a:latin typeface="Open Sans ExtraBold"/>
              <a:ea typeface="Open Sans ExtraBold"/>
              <a:cs typeface="Open Sans ExtraBold"/>
              <a:sym typeface="Open Sans"/>
            </a:endParaRPr>
          </a:p>
          <a:p>
            <a:pPr marL="0" lvl="0" indent="0" algn="l" rtl="0">
              <a:spcBef>
                <a:spcPts val="0"/>
              </a:spcBef>
              <a:spcAft>
                <a:spcPts val="0"/>
              </a:spcAft>
              <a:buClr>
                <a:schemeClr val="dk1"/>
              </a:buClr>
              <a:buSzPts val="1100"/>
              <a:buFont typeface="Arial"/>
              <a:buNone/>
            </a:pPr>
            <a:endParaRPr sz="1200" dirty="0">
              <a:solidFill>
                <a:schemeClr val="dk2"/>
              </a:solidFill>
              <a:latin typeface="Open Sans Light"/>
              <a:ea typeface="Open Sans Light"/>
              <a:cs typeface="Open Sans Light"/>
              <a:sym typeface="Open Sans Light"/>
            </a:endParaRPr>
          </a:p>
          <a:p>
            <a:pPr marL="0" lvl="0" indent="0" algn="l" rtl="0">
              <a:spcBef>
                <a:spcPts val="0"/>
              </a:spcBef>
              <a:spcAft>
                <a:spcPts val="0"/>
              </a:spcAft>
              <a:buNone/>
            </a:pPr>
            <a:r>
              <a:rPr lang="en" sz="1200" b="1" dirty="0">
                <a:solidFill>
                  <a:schemeClr val="dk2"/>
                </a:solidFill>
                <a:latin typeface="Open Sans ExtraBold"/>
                <a:ea typeface="Open Sans ExtraBold"/>
                <a:cs typeface="Open Sans ExtraBold"/>
                <a:sym typeface="Open Sans"/>
              </a:rPr>
              <a:t>WI: </a:t>
            </a:r>
            <a:endParaRPr sz="1200" b="1" dirty="0">
              <a:solidFill>
                <a:schemeClr val="dk2"/>
              </a:solidFill>
              <a:latin typeface="Open Sans ExtraBold"/>
              <a:ea typeface="Open Sans ExtraBold"/>
              <a:cs typeface="Open Sans ExtraBold"/>
              <a:sym typeface="Open Sans"/>
            </a:endParaRPr>
          </a:p>
          <a:p>
            <a:pPr marL="0" lvl="0" indent="0" algn="l" rtl="0">
              <a:spcBef>
                <a:spcPts val="0"/>
              </a:spcBef>
              <a:spcAft>
                <a:spcPts val="0"/>
              </a:spcAft>
              <a:buNone/>
            </a:pPr>
            <a:r>
              <a:rPr lang="en" sz="1200" b="1" dirty="0">
                <a:solidFill>
                  <a:schemeClr val="dk2"/>
                </a:solidFill>
                <a:latin typeface="Open Sans ExtraBold"/>
                <a:ea typeface="Open Sans ExtraBold"/>
                <a:cs typeface="Open Sans ExtraBold"/>
                <a:sym typeface="Open Sans"/>
              </a:rPr>
              <a:t>$305,000</a:t>
            </a:r>
            <a:endParaRPr sz="1200" b="1" dirty="0">
              <a:solidFill>
                <a:schemeClr val="dk2"/>
              </a:solidFill>
              <a:latin typeface="Open Sans ExtraBold"/>
              <a:ea typeface="Open Sans ExtraBold"/>
              <a:cs typeface="Open Sans ExtraBold"/>
              <a:sym typeface="Open Sans"/>
            </a:endParaRPr>
          </a:p>
          <a:p>
            <a:pPr marL="0" lvl="0" indent="0" algn="l" rtl="0">
              <a:spcBef>
                <a:spcPts val="0"/>
              </a:spcBef>
              <a:spcAft>
                <a:spcPts val="0"/>
              </a:spcAft>
              <a:buNone/>
            </a:pPr>
            <a:endParaRPr sz="1200" dirty="0">
              <a:solidFill>
                <a:schemeClr val="dk2"/>
              </a:solidFill>
              <a:latin typeface="Open Sans Light"/>
              <a:ea typeface="Open Sans Light"/>
              <a:cs typeface="Open Sans Light"/>
              <a:sym typeface="Open Sans Light"/>
            </a:endParaRPr>
          </a:p>
          <a:p>
            <a:pPr marL="0" lvl="0" indent="0" algn="l" rtl="0">
              <a:spcBef>
                <a:spcPts val="0"/>
              </a:spcBef>
              <a:spcAft>
                <a:spcPts val="0"/>
              </a:spcAft>
              <a:buNone/>
            </a:pPr>
            <a:endParaRPr sz="1200" dirty="0">
              <a:solidFill>
                <a:schemeClr val="dk2"/>
              </a:solidFill>
              <a:latin typeface="Open Sans Light"/>
              <a:ea typeface="Open Sans Light"/>
              <a:cs typeface="Open Sans Light"/>
              <a:sym typeface="Open Sans Light"/>
            </a:endParaRPr>
          </a:p>
          <a:p>
            <a:pPr marL="0" lvl="0" indent="0" algn="l" rtl="0">
              <a:spcBef>
                <a:spcPts val="0"/>
              </a:spcBef>
              <a:spcAft>
                <a:spcPts val="0"/>
              </a:spcAft>
              <a:buNone/>
            </a:pPr>
            <a:endParaRPr sz="1200" dirty="0">
              <a:solidFill>
                <a:schemeClr val="dk2"/>
              </a:solidFill>
              <a:latin typeface="Open Sans Light"/>
              <a:ea typeface="Open Sans Light"/>
              <a:cs typeface="Open Sans Light"/>
              <a:sym typeface="Open Sans Light"/>
            </a:endParaRPr>
          </a:p>
        </p:txBody>
      </p:sp>
      <p:sp>
        <p:nvSpPr>
          <p:cNvPr id="2" name="Rectangle 1">
            <a:extLst>
              <a:ext uri="{FF2B5EF4-FFF2-40B4-BE49-F238E27FC236}">
                <a16:creationId xmlns:a16="http://schemas.microsoft.com/office/drawing/2014/main" id="{59DCB371-C9A3-1007-2E52-30EB16F59ECA}"/>
              </a:ext>
            </a:extLst>
          </p:cNvPr>
          <p:cNvSpPr/>
          <p:nvPr/>
        </p:nvSpPr>
        <p:spPr>
          <a:xfrm>
            <a:off x="1435656" y="4402958"/>
            <a:ext cx="1458373"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cxnSp>
        <p:nvCxnSpPr>
          <p:cNvPr id="478" name="Google Shape;478;p44"/>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479" name="Google Shape;479;p44"/>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80" name="Google Shape;480;p44"/>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Shorter-Term Trends Highlight Midwest &amp; Northeast Price Rises, West Coast Falls Behind</a:t>
            </a:r>
            <a:endParaRPr sz="3000">
              <a:solidFill>
                <a:srgbClr val="000000"/>
              </a:solidFill>
            </a:endParaRPr>
          </a:p>
        </p:txBody>
      </p:sp>
      <p:pic>
        <p:nvPicPr>
          <p:cNvPr id="481" name="Google Shape;481;p44"/>
          <p:cNvPicPr preferRelativeResize="0"/>
          <p:nvPr/>
        </p:nvPicPr>
        <p:blipFill rotWithShape="1">
          <a:blip r:embed="rId3">
            <a:alphaModFix/>
          </a:blip>
          <a:srcRect t="504" b="503"/>
          <a:stretch/>
        </p:blipFill>
        <p:spPr>
          <a:xfrm>
            <a:off x="1997675" y="992175"/>
            <a:ext cx="5010201" cy="4023575"/>
          </a:xfrm>
          <a:prstGeom prst="rect">
            <a:avLst/>
          </a:prstGeom>
          <a:noFill/>
          <a:ln>
            <a:noFill/>
          </a:ln>
        </p:spPr>
      </p:pic>
      <p:sp>
        <p:nvSpPr>
          <p:cNvPr id="2" name="Rectangle 1">
            <a:extLst>
              <a:ext uri="{FF2B5EF4-FFF2-40B4-BE49-F238E27FC236}">
                <a16:creationId xmlns:a16="http://schemas.microsoft.com/office/drawing/2014/main" id="{43D67E0D-42EF-185B-01E6-2C80D35B33D4}"/>
              </a:ext>
            </a:extLst>
          </p:cNvPr>
          <p:cNvSpPr/>
          <p:nvPr/>
        </p:nvSpPr>
        <p:spPr>
          <a:xfrm>
            <a:off x="1997676" y="4789948"/>
            <a:ext cx="1246200"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cxnSp>
        <p:nvCxnSpPr>
          <p:cNvPr id="486" name="Google Shape;486;p45"/>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487" name="Google Shape;487;p45"/>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88" name="Google Shape;488;p45"/>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Long-term Trends Suggest Southeast and Far Northeast See Largest Increases, Midwest Growth Fairly High</a:t>
            </a:r>
            <a:endParaRPr sz="3000">
              <a:solidFill>
                <a:srgbClr val="000000"/>
              </a:solidFill>
            </a:endParaRPr>
          </a:p>
        </p:txBody>
      </p:sp>
      <p:pic>
        <p:nvPicPr>
          <p:cNvPr id="489" name="Google Shape;489;p45"/>
          <p:cNvPicPr preferRelativeResize="0"/>
          <p:nvPr/>
        </p:nvPicPr>
        <p:blipFill rotWithShape="1">
          <a:blip r:embed="rId3">
            <a:alphaModFix/>
          </a:blip>
          <a:srcRect r="920"/>
          <a:stretch/>
        </p:blipFill>
        <p:spPr>
          <a:xfrm>
            <a:off x="1997675" y="992175"/>
            <a:ext cx="5010201" cy="4023575"/>
          </a:xfrm>
          <a:prstGeom prst="rect">
            <a:avLst/>
          </a:prstGeom>
          <a:noFill/>
          <a:ln>
            <a:noFill/>
          </a:ln>
        </p:spPr>
      </p:pic>
      <p:sp>
        <p:nvSpPr>
          <p:cNvPr id="2" name="Rectangle 1">
            <a:extLst>
              <a:ext uri="{FF2B5EF4-FFF2-40B4-BE49-F238E27FC236}">
                <a16:creationId xmlns:a16="http://schemas.microsoft.com/office/drawing/2014/main" id="{C4C4040E-DDBC-3E45-A3F2-F7FC5A5EFB08}"/>
              </a:ext>
            </a:extLst>
          </p:cNvPr>
          <p:cNvSpPr/>
          <p:nvPr/>
        </p:nvSpPr>
        <p:spPr>
          <a:xfrm>
            <a:off x="2034127" y="4723400"/>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D744B791-E908-0AAA-4447-3397C2CB0D1A}"/>
            </a:ext>
          </a:extLst>
        </p:cNvPr>
        <p:cNvGrpSpPr/>
        <p:nvPr/>
      </p:nvGrpSpPr>
      <p:grpSpPr>
        <a:xfrm>
          <a:off x="0" y="0"/>
          <a:ext cx="0" cy="0"/>
          <a:chOff x="0" y="0"/>
          <a:chExt cx="0" cy="0"/>
        </a:xfrm>
      </p:grpSpPr>
      <p:sp>
        <p:nvSpPr>
          <p:cNvPr id="76" name="Google Shape;76;p2">
            <a:extLst>
              <a:ext uri="{FF2B5EF4-FFF2-40B4-BE49-F238E27FC236}">
                <a16:creationId xmlns:a16="http://schemas.microsoft.com/office/drawing/2014/main" id="{89F67467-4334-680E-EDD0-172289D5C3A8}"/>
              </a:ext>
            </a:extLst>
          </p:cNvPr>
          <p:cNvSpPr/>
          <p:nvPr/>
        </p:nvSpPr>
        <p:spPr>
          <a:xfrm>
            <a:off x="5043" y="3214"/>
            <a:ext cx="9144000" cy="5143500"/>
          </a:xfrm>
          <a:prstGeom prst="rect">
            <a:avLst/>
          </a:prstGeom>
          <a:solidFill>
            <a:srgbClr val="0C3B5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sp>
        <p:nvSpPr>
          <p:cNvPr id="77" name="Google Shape;77;p2">
            <a:extLst>
              <a:ext uri="{FF2B5EF4-FFF2-40B4-BE49-F238E27FC236}">
                <a16:creationId xmlns:a16="http://schemas.microsoft.com/office/drawing/2014/main" id="{5BA80F01-3230-2907-89DC-9CC9FF27D4DA}"/>
              </a:ext>
            </a:extLst>
          </p:cNvPr>
          <p:cNvSpPr txBox="1">
            <a:spLocks noGrp="1"/>
          </p:cNvSpPr>
          <p:nvPr>
            <p:ph type="ctrTitle"/>
          </p:nvPr>
        </p:nvSpPr>
        <p:spPr>
          <a:xfrm>
            <a:off x="440832" y="379769"/>
            <a:ext cx="2210100" cy="610800"/>
          </a:xfrm>
          <a:prstGeom prst="rect">
            <a:avLst/>
          </a:prstGeom>
          <a:noFill/>
          <a:ln>
            <a:noFill/>
          </a:ln>
        </p:spPr>
        <p:txBody>
          <a:bodyPr spcFirstLastPara="1" wrap="square" lIns="68575" tIns="34275" rIns="68575" bIns="34275" anchor="b" anchorCtr="0">
            <a:noAutofit/>
          </a:bodyPr>
          <a:lstStyle/>
          <a:p>
            <a:pPr marL="0" lvl="0" indent="0" algn="r" rtl="0">
              <a:lnSpc>
                <a:spcPct val="127416"/>
              </a:lnSpc>
              <a:spcBef>
                <a:spcPts val="0"/>
              </a:spcBef>
              <a:spcAft>
                <a:spcPts val="0"/>
              </a:spcAft>
              <a:buSzPts val="2700"/>
              <a:buNone/>
            </a:pPr>
            <a:r>
              <a:rPr lang="en" sz="2700" b="1">
                <a:solidFill>
                  <a:schemeClr val="lt1"/>
                </a:solidFill>
                <a:latin typeface="Open Sans ExtraBold"/>
                <a:ea typeface="Open Sans ExtraBold"/>
                <a:cs typeface="Open Sans ExtraBold"/>
                <a:sym typeface="Open Sans ExtraBold"/>
              </a:rPr>
              <a:t>Overview</a:t>
            </a:r>
            <a:endParaRPr sz="3300"/>
          </a:p>
        </p:txBody>
      </p:sp>
      <p:cxnSp>
        <p:nvCxnSpPr>
          <p:cNvPr id="78" name="Google Shape;78;p2">
            <a:extLst>
              <a:ext uri="{FF2B5EF4-FFF2-40B4-BE49-F238E27FC236}">
                <a16:creationId xmlns:a16="http://schemas.microsoft.com/office/drawing/2014/main" id="{9351847B-6372-44F4-10DC-ED3ECF4DD05B}"/>
              </a:ext>
            </a:extLst>
          </p:cNvPr>
          <p:cNvCxnSpPr/>
          <p:nvPr/>
        </p:nvCxnSpPr>
        <p:spPr>
          <a:xfrm flipH="1">
            <a:off x="2733875" y="402590"/>
            <a:ext cx="51900" cy="4411500"/>
          </a:xfrm>
          <a:prstGeom prst="straightConnector1">
            <a:avLst/>
          </a:prstGeom>
          <a:noFill/>
          <a:ln w="38100" cap="flat" cmpd="sng">
            <a:solidFill>
              <a:schemeClr val="lt1"/>
            </a:solidFill>
            <a:prstDash val="dot"/>
            <a:round/>
            <a:headEnd type="none" w="sm" len="sm"/>
            <a:tailEnd type="none" w="sm" len="sm"/>
          </a:ln>
        </p:spPr>
      </p:cxnSp>
      <p:grpSp>
        <p:nvGrpSpPr>
          <p:cNvPr id="79" name="Google Shape;79;p2">
            <a:extLst>
              <a:ext uri="{FF2B5EF4-FFF2-40B4-BE49-F238E27FC236}">
                <a16:creationId xmlns:a16="http://schemas.microsoft.com/office/drawing/2014/main" id="{ADFDE306-49B9-6F48-122C-B0FCAE278654}"/>
              </a:ext>
            </a:extLst>
          </p:cNvPr>
          <p:cNvGrpSpPr/>
          <p:nvPr/>
        </p:nvGrpSpPr>
        <p:grpSpPr>
          <a:xfrm>
            <a:off x="3083801" y="1203982"/>
            <a:ext cx="5805400" cy="671879"/>
            <a:chOff x="3975100" y="4549503"/>
            <a:chExt cx="8101312" cy="895839"/>
          </a:xfrm>
        </p:grpSpPr>
        <p:grpSp>
          <p:nvGrpSpPr>
            <p:cNvPr id="80" name="Google Shape;80;p2">
              <a:extLst>
                <a:ext uri="{FF2B5EF4-FFF2-40B4-BE49-F238E27FC236}">
                  <a16:creationId xmlns:a16="http://schemas.microsoft.com/office/drawing/2014/main" id="{4B7CD2B1-1DEE-2B35-5867-37FF10F25ABB}"/>
                </a:ext>
              </a:extLst>
            </p:cNvPr>
            <p:cNvGrpSpPr/>
            <p:nvPr/>
          </p:nvGrpSpPr>
          <p:grpSpPr>
            <a:xfrm>
              <a:off x="4399927" y="4549503"/>
              <a:ext cx="7676485" cy="895839"/>
              <a:chOff x="4399927" y="4715047"/>
              <a:chExt cx="7676485" cy="895839"/>
            </a:xfrm>
          </p:grpSpPr>
          <p:sp>
            <p:nvSpPr>
              <p:cNvPr id="81" name="Google Shape;81;p2">
                <a:extLst>
                  <a:ext uri="{FF2B5EF4-FFF2-40B4-BE49-F238E27FC236}">
                    <a16:creationId xmlns:a16="http://schemas.microsoft.com/office/drawing/2014/main" id="{42210F38-307F-01A7-39BC-AD15F7FFE78F}"/>
                  </a:ext>
                </a:extLst>
              </p:cNvPr>
              <p:cNvSpPr txBox="1"/>
              <p:nvPr/>
            </p:nvSpPr>
            <p:spPr>
              <a:xfrm>
                <a:off x="4436612" y="4715047"/>
                <a:ext cx="76398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Labor Markets </a:t>
                </a:r>
                <a:endParaRPr sz="1500" b="1" i="0" u="none" strike="noStrike" cap="none">
                  <a:solidFill>
                    <a:srgbClr val="FFFFFF"/>
                  </a:solidFill>
                  <a:latin typeface="Open Sans ExtraBold"/>
                  <a:ea typeface="Open Sans ExtraBold"/>
                  <a:cs typeface="Open Sans ExtraBold"/>
                  <a:sym typeface="Open Sans ExtraBold"/>
                </a:endParaRPr>
              </a:p>
            </p:txBody>
          </p:sp>
          <p:sp>
            <p:nvSpPr>
              <p:cNvPr id="82" name="Google Shape;82;p2">
                <a:extLst>
                  <a:ext uri="{FF2B5EF4-FFF2-40B4-BE49-F238E27FC236}">
                    <a16:creationId xmlns:a16="http://schemas.microsoft.com/office/drawing/2014/main" id="{08DAEF10-04F8-2869-B1E5-405074B9EABD}"/>
                  </a:ext>
                </a:extLst>
              </p:cNvPr>
              <p:cNvSpPr/>
              <p:nvPr/>
            </p:nvSpPr>
            <p:spPr>
              <a:xfrm>
                <a:off x="4399927" y="4787986"/>
                <a:ext cx="477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83" name="Google Shape;83;p2">
              <a:extLst>
                <a:ext uri="{FF2B5EF4-FFF2-40B4-BE49-F238E27FC236}">
                  <a16:creationId xmlns:a16="http://schemas.microsoft.com/office/drawing/2014/main" id="{5EF720A0-4D43-30FC-604F-E23F2A551388}"/>
                </a:ext>
              </a:extLst>
            </p:cNvPr>
            <p:cNvSpPr txBox="1"/>
            <p:nvPr/>
          </p:nvSpPr>
          <p:spPr>
            <a:xfrm>
              <a:off x="3975100" y="4555398"/>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2</a:t>
              </a:r>
              <a:endParaRPr sz="1100" b="0" i="0" u="none" strike="noStrike" cap="none">
                <a:solidFill>
                  <a:srgbClr val="000000"/>
                </a:solidFill>
                <a:latin typeface="Open Sans Light"/>
                <a:ea typeface="Open Sans Light"/>
                <a:cs typeface="Open Sans Light"/>
                <a:sym typeface="Open Sans Light"/>
              </a:endParaRPr>
            </a:p>
          </p:txBody>
        </p:sp>
        <p:sp>
          <p:nvSpPr>
            <p:cNvPr id="84" name="Google Shape;84;p2">
              <a:extLst>
                <a:ext uri="{FF2B5EF4-FFF2-40B4-BE49-F238E27FC236}">
                  <a16:creationId xmlns:a16="http://schemas.microsoft.com/office/drawing/2014/main" id="{3B4BC8C6-B7C3-3023-5646-D49859AC4C7B}"/>
                </a:ext>
              </a:extLst>
            </p:cNvPr>
            <p:cNvSpPr txBox="1"/>
            <p:nvPr/>
          </p:nvSpPr>
          <p:spPr>
            <a:xfrm>
              <a:off x="4448107" y="4913004"/>
              <a:ext cx="7293901" cy="4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labor market </a:t>
              </a:r>
              <a:r>
                <a:rPr lang="en" sz="900" dirty="0">
                  <a:solidFill>
                    <a:schemeClr val="lt1"/>
                  </a:solidFill>
                  <a:latin typeface="Open Sans Light"/>
                  <a:ea typeface="Open Sans Light"/>
                  <a:cs typeface="Open Sans Light"/>
                  <a:sym typeface="Open Sans Light"/>
                </a:rPr>
                <a:t>continue to </a:t>
              </a:r>
              <a:r>
                <a:rPr lang="en" sz="900" b="0" i="0" u="none" strike="noStrike" cap="none" dirty="0">
                  <a:solidFill>
                    <a:schemeClr val="lt1"/>
                  </a:solidFill>
                  <a:latin typeface="Open Sans Light"/>
                  <a:ea typeface="Open Sans Light"/>
                  <a:cs typeface="Open Sans Light"/>
                  <a:sym typeface="Open Sans Light"/>
                </a:rPr>
                <a:t>soften as unemployment was consistent at relatively low rates throughout the year. The labor force participation rate shows signs of a new normal.</a:t>
              </a:r>
              <a:endParaRPr sz="900" b="0" i="0" u="none" strike="noStrike" cap="none" dirty="0">
                <a:solidFill>
                  <a:schemeClr val="lt1"/>
                </a:solidFill>
                <a:latin typeface="Open Sans Light"/>
                <a:ea typeface="Open Sans Light"/>
                <a:cs typeface="Open Sans Light"/>
                <a:sym typeface="Open Sans Light"/>
              </a:endParaRPr>
            </a:p>
          </p:txBody>
        </p:sp>
      </p:grpSp>
      <p:grpSp>
        <p:nvGrpSpPr>
          <p:cNvPr id="85" name="Google Shape;85;p2">
            <a:extLst>
              <a:ext uri="{FF2B5EF4-FFF2-40B4-BE49-F238E27FC236}">
                <a16:creationId xmlns:a16="http://schemas.microsoft.com/office/drawing/2014/main" id="{B2BBE2C3-88FB-494B-3E3B-406F804B3B39}"/>
              </a:ext>
            </a:extLst>
          </p:cNvPr>
          <p:cNvGrpSpPr/>
          <p:nvPr/>
        </p:nvGrpSpPr>
        <p:grpSpPr>
          <a:xfrm>
            <a:off x="3102556" y="286294"/>
            <a:ext cx="5542482" cy="795686"/>
            <a:chOff x="4343375" y="472914"/>
            <a:chExt cx="7389976" cy="1060914"/>
          </a:xfrm>
        </p:grpSpPr>
        <p:grpSp>
          <p:nvGrpSpPr>
            <p:cNvPr id="86" name="Google Shape;86;p2">
              <a:extLst>
                <a:ext uri="{FF2B5EF4-FFF2-40B4-BE49-F238E27FC236}">
                  <a16:creationId xmlns:a16="http://schemas.microsoft.com/office/drawing/2014/main" id="{F7EA1E19-90EC-62D6-4D26-A6EBBDA4ABF1}"/>
                </a:ext>
              </a:extLst>
            </p:cNvPr>
            <p:cNvGrpSpPr/>
            <p:nvPr/>
          </p:nvGrpSpPr>
          <p:grpSpPr>
            <a:xfrm>
              <a:off x="4343375" y="472914"/>
              <a:ext cx="7389976" cy="1027287"/>
              <a:chOff x="3975100" y="993147"/>
              <a:chExt cx="7389976" cy="1027287"/>
            </a:xfrm>
          </p:grpSpPr>
          <p:sp>
            <p:nvSpPr>
              <p:cNvPr id="87" name="Google Shape;87;p2">
                <a:extLst>
                  <a:ext uri="{FF2B5EF4-FFF2-40B4-BE49-F238E27FC236}">
                    <a16:creationId xmlns:a16="http://schemas.microsoft.com/office/drawing/2014/main" id="{9590EA6E-5AC6-D540-831F-3BD5A6401961}"/>
                  </a:ext>
                </a:extLst>
              </p:cNvPr>
              <p:cNvSpPr txBox="1"/>
              <p:nvPr/>
            </p:nvSpPr>
            <p:spPr>
              <a:xfrm>
                <a:off x="4413176" y="1019247"/>
                <a:ext cx="6951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500" b="1" i="0" u="none" strike="noStrike" cap="none">
                    <a:solidFill>
                      <a:srgbClr val="FFFFFF"/>
                    </a:solidFill>
                    <a:latin typeface="Open Sans ExtraBold"/>
                    <a:ea typeface="Open Sans ExtraBold"/>
                    <a:cs typeface="Open Sans ExtraBold"/>
                    <a:sym typeface="Open Sans ExtraBold"/>
                  </a:rPr>
                  <a:t>Economic growth</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88" name="Google Shape;88;p2">
                <a:extLst>
                  <a:ext uri="{FF2B5EF4-FFF2-40B4-BE49-F238E27FC236}">
                    <a16:creationId xmlns:a16="http://schemas.microsoft.com/office/drawing/2014/main" id="{E2AC8C4F-5016-BC79-52E1-D5C7B0971BC7}"/>
                  </a:ext>
                </a:extLst>
              </p:cNvPr>
              <p:cNvSpPr txBox="1"/>
              <p:nvPr/>
            </p:nvSpPr>
            <p:spPr>
              <a:xfrm>
                <a:off x="3975100" y="99314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1</a:t>
                </a:r>
                <a:endParaRPr sz="1100" b="0" i="0" u="none" strike="noStrike" cap="none">
                  <a:solidFill>
                    <a:srgbClr val="000000"/>
                  </a:solidFill>
                  <a:latin typeface="Open Sans Light"/>
                  <a:ea typeface="Open Sans Light"/>
                  <a:cs typeface="Open Sans Light"/>
                  <a:sym typeface="Open Sans Light"/>
                </a:endParaRPr>
              </a:p>
            </p:txBody>
          </p:sp>
          <p:sp>
            <p:nvSpPr>
              <p:cNvPr id="89" name="Google Shape;89;p2">
                <a:extLst>
                  <a:ext uri="{FF2B5EF4-FFF2-40B4-BE49-F238E27FC236}">
                    <a16:creationId xmlns:a16="http://schemas.microsoft.com/office/drawing/2014/main" id="{A24BA423-E849-A8A2-8544-89D0B8473624}"/>
                  </a:ext>
                </a:extLst>
              </p:cNvPr>
              <p:cNvSpPr txBox="1"/>
              <p:nvPr/>
            </p:nvSpPr>
            <p:spPr>
              <a:xfrm>
                <a:off x="4413183" y="1374143"/>
                <a:ext cx="6822900" cy="64629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United States Economy grew at </a:t>
                </a:r>
                <a:r>
                  <a:rPr lang="en" sz="900" dirty="0">
                    <a:solidFill>
                      <a:schemeClr val="lt1"/>
                    </a:solidFill>
                    <a:latin typeface="Open Sans Light"/>
                    <a:ea typeface="Open Sans Light"/>
                    <a:cs typeface="Open Sans Light"/>
                    <a:sym typeface="Open Sans Light"/>
                  </a:rPr>
                  <a:t>2.8%</a:t>
                </a:r>
                <a:r>
                  <a:rPr lang="en" sz="900" b="0" i="0" u="none" strike="noStrike" cap="none" dirty="0">
                    <a:solidFill>
                      <a:schemeClr val="lt1"/>
                    </a:solidFill>
                    <a:latin typeface="Open Sans Light"/>
                    <a:ea typeface="Open Sans Light"/>
                    <a:cs typeface="Open Sans Light"/>
                    <a:sym typeface="Open Sans Light"/>
                  </a:rPr>
                  <a:t> in 2024. This moderate growth was driven through consumer spending specifically on </a:t>
                </a:r>
                <a:r>
                  <a:rPr lang="en" sz="900" dirty="0">
                    <a:solidFill>
                      <a:schemeClr val="lt1"/>
                    </a:solidFill>
                    <a:latin typeface="Open Sans Light"/>
                    <a:ea typeface="Open Sans Light"/>
                    <a:cs typeface="Open Sans Light"/>
                    <a:sym typeface="Open Sans Light"/>
                  </a:rPr>
                  <a:t>services &amp; durable goods.  This stable growth is expected to continue into 2025</a:t>
                </a:r>
                <a:endParaRPr sz="800" b="0" i="0" u="none" strike="noStrike" cap="none" dirty="0">
                  <a:solidFill>
                    <a:srgbClr val="FFFFFF"/>
                  </a:solidFill>
                  <a:latin typeface="Open Sans Light"/>
                  <a:ea typeface="Open Sans Light"/>
                  <a:cs typeface="Open Sans Light"/>
                  <a:sym typeface="Open Sans Light"/>
                </a:endParaRPr>
              </a:p>
            </p:txBody>
          </p:sp>
        </p:grpSp>
        <p:sp>
          <p:nvSpPr>
            <p:cNvPr id="90" name="Google Shape;90;p2">
              <a:extLst>
                <a:ext uri="{FF2B5EF4-FFF2-40B4-BE49-F238E27FC236}">
                  <a16:creationId xmlns:a16="http://schemas.microsoft.com/office/drawing/2014/main" id="{D9E62405-58CB-979A-AFDB-43BA01D6B928}"/>
                </a:ext>
              </a:extLst>
            </p:cNvPr>
            <p:cNvSpPr/>
            <p:nvPr/>
          </p:nvSpPr>
          <p:spPr>
            <a:xfrm flipH="1">
              <a:off x="4709426" y="591228"/>
              <a:ext cx="45600" cy="9426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1" name="Google Shape;91;p2">
            <a:extLst>
              <a:ext uri="{FF2B5EF4-FFF2-40B4-BE49-F238E27FC236}">
                <a16:creationId xmlns:a16="http://schemas.microsoft.com/office/drawing/2014/main" id="{031989D9-14C9-645F-D98C-A46AA6619032}"/>
              </a:ext>
            </a:extLst>
          </p:cNvPr>
          <p:cNvGrpSpPr/>
          <p:nvPr/>
        </p:nvGrpSpPr>
        <p:grpSpPr>
          <a:xfrm>
            <a:off x="3081813" y="2747107"/>
            <a:ext cx="336839" cy="598923"/>
            <a:chOff x="3975100" y="4555398"/>
            <a:chExt cx="449119" cy="798564"/>
          </a:xfrm>
        </p:grpSpPr>
        <p:sp>
          <p:nvSpPr>
            <p:cNvPr id="92" name="Google Shape;92;p2">
              <a:extLst>
                <a:ext uri="{FF2B5EF4-FFF2-40B4-BE49-F238E27FC236}">
                  <a16:creationId xmlns:a16="http://schemas.microsoft.com/office/drawing/2014/main" id="{F00A83B5-A614-6B10-F30B-D4F41D5A8054}"/>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4</a:t>
              </a:r>
              <a:endParaRPr sz="1100" b="0" i="0" u="none" strike="noStrike" cap="none">
                <a:solidFill>
                  <a:srgbClr val="000000"/>
                </a:solidFill>
                <a:latin typeface="Open Sans Light"/>
                <a:ea typeface="Open Sans Light"/>
                <a:cs typeface="Open Sans Light"/>
                <a:sym typeface="Open Sans Light"/>
              </a:endParaRPr>
            </a:p>
          </p:txBody>
        </p:sp>
        <p:sp>
          <p:nvSpPr>
            <p:cNvPr id="93" name="Google Shape;93;p2">
              <a:extLst>
                <a:ext uri="{FF2B5EF4-FFF2-40B4-BE49-F238E27FC236}">
                  <a16:creationId xmlns:a16="http://schemas.microsoft.com/office/drawing/2014/main" id="{702DF1B8-262E-561D-C7E9-D14C0F005471}"/>
                </a:ext>
              </a:extLst>
            </p:cNvPr>
            <p:cNvSpPr/>
            <p:nvPr/>
          </p:nvSpPr>
          <p:spPr>
            <a:xfrm>
              <a:off x="4378619" y="4622442"/>
              <a:ext cx="45600" cy="73152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5" name="Google Shape;95;p2">
            <a:extLst>
              <a:ext uri="{FF2B5EF4-FFF2-40B4-BE49-F238E27FC236}">
                <a16:creationId xmlns:a16="http://schemas.microsoft.com/office/drawing/2014/main" id="{7C707A88-D598-1A68-98CB-8FD6B853A8AF}"/>
              </a:ext>
            </a:extLst>
          </p:cNvPr>
          <p:cNvGrpSpPr/>
          <p:nvPr/>
        </p:nvGrpSpPr>
        <p:grpSpPr>
          <a:xfrm>
            <a:off x="3115803" y="3495974"/>
            <a:ext cx="5747803" cy="1259374"/>
            <a:chOff x="3975100" y="4549503"/>
            <a:chExt cx="7663737" cy="1679166"/>
          </a:xfrm>
        </p:grpSpPr>
        <p:grpSp>
          <p:nvGrpSpPr>
            <p:cNvPr id="96" name="Google Shape;96;p2">
              <a:extLst>
                <a:ext uri="{FF2B5EF4-FFF2-40B4-BE49-F238E27FC236}">
                  <a16:creationId xmlns:a16="http://schemas.microsoft.com/office/drawing/2014/main" id="{A42E1CBF-ED4B-FCF6-08A8-78F656651E42}"/>
                </a:ext>
              </a:extLst>
            </p:cNvPr>
            <p:cNvGrpSpPr/>
            <p:nvPr/>
          </p:nvGrpSpPr>
          <p:grpSpPr>
            <a:xfrm>
              <a:off x="4328165" y="4549503"/>
              <a:ext cx="7310672" cy="1679166"/>
              <a:chOff x="4328165" y="4715047"/>
              <a:chExt cx="7310672" cy="1679166"/>
            </a:xfrm>
          </p:grpSpPr>
          <p:sp>
            <p:nvSpPr>
              <p:cNvPr id="97" name="Google Shape;97;p2">
                <a:extLst>
                  <a:ext uri="{FF2B5EF4-FFF2-40B4-BE49-F238E27FC236}">
                    <a16:creationId xmlns:a16="http://schemas.microsoft.com/office/drawing/2014/main" id="{30D26AF6-D935-AA65-05A3-33A9DD78CA32}"/>
                  </a:ext>
                </a:extLst>
              </p:cNvPr>
              <p:cNvSpPr txBox="1"/>
              <p:nvPr/>
            </p:nvSpPr>
            <p:spPr>
              <a:xfrm>
                <a:off x="4362937" y="4715047"/>
                <a:ext cx="7275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FFFFFF"/>
                    </a:solidFill>
                    <a:latin typeface="Open Sans ExtraBold"/>
                    <a:ea typeface="Open Sans ExtraBold"/>
                    <a:cs typeface="Open Sans ExtraBold"/>
                    <a:sym typeface="Open Sans ExtraBold"/>
                  </a:rPr>
                  <a:t>The ”Known Unknowns”</a:t>
                </a:r>
                <a:endParaRPr sz="900" b="1" i="0" u="none" strike="noStrike" cap="none" dirty="0">
                  <a:solidFill>
                    <a:srgbClr val="000000"/>
                  </a:solidFill>
                  <a:latin typeface="Open Sans ExtraBold"/>
                  <a:ea typeface="Open Sans ExtraBold"/>
                  <a:cs typeface="Open Sans ExtraBold"/>
                  <a:sym typeface="Open Sans ExtraBold"/>
                </a:endParaRPr>
              </a:p>
            </p:txBody>
          </p:sp>
          <p:sp>
            <p:nvSpPr>
              <p:cNvPr id="98" name="Google Shape;98;p2">
                <a:extLst>
                  <a:ext uri="{FF2B5EF4-FFF2-40B4-BE49-F238E27FC236}">
                    <a16:creationId xmlns:a16="http://schemas.microsoft.com/office/drawing/2014/main" id="{59FC056B-83E4-DA05-B4D5-B3C56EFF84D7}"/>
                  </a:ext>
                </a:extLst>
              </p:cNvPr>
              <p:cNvSpPr/>
              <p:nvPr/>
            </p:nvSpPr>
            <p:spPr>
              <a:xfrm flipH="1">
                <a:off x="4328165" y="4809252"/>
                <a:ext cx="45600" cy="1584961"/>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99" name="Google Shape;99;p2">
              <a:extLst>
                <a:ext uri="{FF2B5EF4-FFF2-40B4-BE49-F238E27FC236}">
                  <a16:creationId xmlns:a16="http://schemas.microsoft.com/office/drawing/2014/main" id="{89FC249F-692A-0A4C-4773-A70002761FA6}"/>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5</a:t>
              </a:r>
              <a:endParaRPr sz="1100" b="0" i="0" u="none" strike="noStrike" cap="none">
                <a:solidFill>
                  <a:srgbClr val="000000"/>
                </a:solidFill>
                <a:latin typeface="Open Sans Light"/>
                <a:ea typeface="Open Sans Light"/>
                <a:cs typeface="Open Sans Light"/>
                <a:sym typeface="Open Sans Light"/>
              </a:endParaRPr>
            </a:p>
          </p:txBody>
        </p:sp>
        <p:sp>
          <p:nvSpPr>
            <p:cNvPr id="100" name="Google Shape;100;p2">
              <a:extLst>
                <a:ext uri="{FF2B5EF4-FFF2-40B4-BE49-F238E27FC236}">
                  <a16:creationId xmlns:a16="http://schemas.microsoft.com/office/drawing/2014/main" id="{4230248D-4C58-95D6-6396-5398F81FA8F9}"/>
                </a:ext>
              </a:extLst>
            </p:cNvPr>
            <p:cNvSpPr txBox="1"/>
            <p:nvPr/>
          </p:nvSpPr>
          <p:spPr>
            <a:xfrm>
              <a:off x="4415616" y="4995621"/>
              <a:ext cx="7182900" cy="12208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rgbClr val="FFFFFF"/>
                  </a:solidFill>
                  <a:latin typeface="Open Sans Light"/>
                  <a:ea typeface="Open Sans Light"/>
                  <a:cs typeface="Open Sans Light"/>
                  <a:sym typeface="Open Sans Light"/>
                </a:rPr>
                <a:t>Economy is on solid ground </a:t>
              </a:r>
              <a:r>
                <a:rPr lang="en" sz="1100" b="0" i="0" u="none" strike="noStrike" cap="none" dirty="0" err="1">
                  <a:solidFill>
                    <a:srgbClr val="FFFFFF"/>
                  </a:solidFill>
                  <a:latin typeface="Open Sans Light"/>
                  <a:ea typeface="Open Sans Light"/>
                  <a:cs typeface="Open Sans Light"/>
                  <a:sym typeface="Open Sans Light"/>
                </a:rPr>
                <a:t>accor</a:t>
              </a:r>
              <a:r>
                <a:rPr lang="en-US" sz="1100" b="0" i="0" u="none" strike="noStrike" cap="none" dirty="0">
                  <a:solidFill>
                    <a:srgbClr val="FFFFFF"/>
                  </a:solidFill>
                  <a:latin typeface="Open Sans Light"/>
                  <a:ea typeface="Open Sans Light"/>
                  <a:cs typeface="Open Sans Light"/>
                  <a:sym typeface="Open Sans Light"/>
                </a:rPr>
                <a:t>d</a:t>
              </a:r>
              <a:r>
                <a:rPr lang="en" sz="1100" b="0" i="0" u="none" strike="noStrike" cap="none" dirty="0" err="1">
                  <a:solidFill>
                    <a:srgbClr val="FFFFFF"/>
                  </a:solidFill>
                  <a:latin typeface="Open Sans Light"/>
                  <a:ea typeface="Open Sans Light"/>
                  <a:cs typeface="Open Sans Light"/>
                  <a:sym typeface="Open Sans Light"/>
                </a:rPr>
                <a:t>ing</a:t>
              </a:r>
              <a:r>
                <a:rPr lang="en" sz="1100" b="0" i="0" u="none" strike="noStrike" cap="none" dirty="0">
                  <a:solidFill>
                    <a:srgbClr val="FFFFFF"/>
                  </a:solidFill>
                  <a:latin typeface="Open Sans Light"/>
                  <a:ea typeface="Open Sans Light"/>
                  <a:cs typeface="Open Sans Light"/>
                  <a:sym typeface="Open Sans Light"/>
                </a:rPr>
                <a:t> to the Federal Reserve and monetary policy is in a holding pattern with rates in the face of the known unknowns</a:t>
              </a:r>
            </a:p>
            <a:p>
              <a:pPr marL="0" marR="0" lvl="0" indent="0" algn="l" rtl="0">
                <a:lnSpc>
                  <a:spcPct val="100000"/>
                </a:lnSpc>
                <a:spcBef>
                  <a:spcPts val="0"/>
                </a:spcBef>
                <a:spcAft>
                  <a:spcPts val="0"/>
                </a:spcAft>
                <a:buClr>
                  <a:srgbClr val="000000"/>
                </a:buClr>
                <a:buSzPts val="1200"/>
                <a:buFont typeface="Arial"/>
                <a:buNone/>
              </a:pPr>
              <a:endParaRPr lang="en" sz="1100" dirty="0">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rgbClr val="FFFFFF"/>
                  </a:solidFill>
                  <a:latin typeface="Open Sans Light"/>
                  <a:ea typeface="Open Sans Light"/>
                  <a:cs typeface="Open Sans Light"/>
                  <a:sym typeface="Open Sans Light"/>
                </a:rPr>
                <a:t>Fiscal and Trade policies are the key known unknowns that will play a role in shaping the economy in 2025 </a:t>
              </a:r>
              <a:endParaRPr sz="1100" b="0" i="0" u="none" strike="noStrike" cap="none" dirty="0">
                <a:solidFill>
                  <a:srgbClr val="FFFFFF"/>
                </a:solidFill>
                <a:latin typeface="Open Sans Light"/>
                <a:ea typeface="Open Sans Light"/>
                <a:cs typeface="Open Sans Light"/>
                <a:sym typeface="Open Sans Light"/>
              </a:endParaRPr>
            </a:p>
          </p:txBody>
        </p:sp>
      </p:grpSp>
      <p:grpSp>
        <p:nvGrpSpPr>
          <p:cNvPr id="103" name="Google Shape;103;p2">
            <a:extLst>
              <a:ext uri="{FF2B5EF4-FFF2-40B4-BE49-F238E27FC236}">
                <a16:creationId xmlns:a16="http://schemas.microsoft.com/office/drawing/2014/main" id="{3DC67F29-8F34-910D-C0BF-476735E273EC}"/>
              </a:ext>
            </a:extLst>
          </p:cNvPr>
          <p:cNvGrpSpPr/>
          <p:nvPr/>
        </p:nvGrpSpPr>
        <p:grpSpPr>
          <a:xfrm>
            <a:off x="3096883" y="1921673"/>
            <a:ext cx="5734435" cy="921536"/>
            <a:chOff x="3975100" y="2766297"/>
            <a:chExt cx="7645913" cy="1228712"/>
          </a:xfrm>
        </p:grpSpPr>
        <p:grpSp>
          <p:nvGrpSpPr>
            <p:cNvPr id="104" name="Google Shape;104;p2">
              <a:extLst>
                <a:ext uri="{FF2B5EF4-FFF2-40B4-BE49-F238E27FC236}">
                  <a16:creationId xmlns:a16="http://schemas.microsoft.com/office/drawing/2014/main" id="{21E211E7-B680-58ED-2D87-5FDBAEBBB4C9}"/>
                </a:ext>
              </a:extLst>
            </p:cNvPr>
            <p:cNvGrpSpPr/>
            <p:nvPr/>
          </p:nvGrpSpPr>
          <p:grpSpPr>
            <a:xfrm>
              <a:off x="4358525" y="2797075"/>
              <a:ext cx="6647152" cy="883140"/>
              <a:chOff x="4358525" y="2749539"/>
              <a:chExt cx="6647152" cy="883140"/>
            </a:xfrm>
          </p:grpSpPr>
          <p:sp>
            <p:nvSpPr>
              <p:cNvPr id="105" name="Google Shape;105;p2">
                <a:extLst>
                  <a:ext uri="{FF2B5EF4-FFF2-40B4-BE49-F238E27FC236}">
                    <a16:creationId xmlns:a16="http://schemas.microsoft.com/office/drawing/2014/main" id="{3F7CBEB8-B389-0D95-F1E9-FF3A25B2F0A7}"/>
                  </a:ext>
                </a:extLst>
              </p:cNvPr>
              <p:cNvSpPr txBox="1"/>
              <p:nvPr/>
            </p:nvSpPr>
            <p:spPr>
              <a:xfrm>
                <a:off x="4413177" y="2749539"/>
                <a:ext cx="65925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Inflation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06" name="Google Shape;106;p2">
                <a:extLst>
                  <a:ext uri="{FF2B5EF4-FFF2-40B4-BE49-F238E27FC236}">
                    <a16:creationId xmlns:a16="http://schemas.microsoft.com/office/drawing/2014/main" id="{3D17E332-1AAB-913F-B136-E0270DCB98C0}"/>
                  </a:ext>
                </a:extLst>
              </p:cNvPr>
              <p:cNvSpPr/>
              <p:nvPr/>
            </p:nvSpPr>
            <p:spPr>
              <a:xfrm>
                <a:off x="4358525" y="2809779"/>
                <a:ext cx="456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107" name="Google Shape;107;p2">
              <a:extLst>
                <a:ext uri="{FF2B5EF4-FFF2-40B4-BE49-F238E27FC236}">
                  <a16:creationId xmlns:a16="http://schemas.microsoft.com/office/drawing/2014/main" id="{0B35B52C-8880-12E2-17EA-132AA67F45F2}"/>
                </a:ext>
              </a:extLst>
            </p:cNvPr>
            <p:cNvSpPr txBox="1"/>
            <p:nvPr/>
          </p:nvSpPr>
          <p:spPr>
            <a:xfrm>
              <a:off x="4431213" y="3164055"/>
              <a:ext cx="7189800" cy="83095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dirty="0">
                  <a:solidFill>
                    <a:schemeClr val="lt1"/>
                  </a:solidFill>
                  <a:latin typeface="Open Sans Light"/>
                  <a:ea typeface="Open Sans Light"/>
                  <a:cs typeface="Open Sans Light"/>
                  <a:sym typeface="Open Sans Light"/>
                </a:rPr>
                <a:t>Global and domestic economic factors, including key indicators like housing, wages, supply chains and policy will determine future inflation trends and economic movements in 2025, but for now inflation is near target range, albeit slightly elevated</a:t>
              </a:r>
              <a:endParaRPr sz="800" b="0" i="0" u="none" strike="noStrike" cap="none" dirty="0">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dirty="0">
                <a:solidFill>
                  <a:srgbClr val="000000"/>
                </a:solidFill>
                <a:latin typeface="Open Sans Light"/>
                <a:ea typeface="Open Sans Light"/>
                <a:cs typeface="Open Sans Light"/>
                <a:sym typeface="Open Sans Light"/>
              </a:endParaRPr>
            </a:p>
          </p:txBody>
        </p:sp>
        <p:sp>
          <p:nvSpPr>
            <p:cNvPr id="108" name="Google Shape;108;p2">
              <a:extLst>
                <a:ext uri="{FF2B5EF4-FFF2-40B4-BE49-F238E27FC236}">
                  <a16:creationId xmlns:a16="http://schemas.microsoft.com/office/drawing/2014/main" id="{A54F0DD2-9497-66D7-BB99-AF061DBDEB32}"/>
                </a:ext>
              </a:extLst>
            </p:cNvPr>
            <p:cNvSpPr txBox="1"/>
            <p:nvPr/>
          </p:nvSpPr>
          <p:spPr>
            <a:xfrm>
              <a:off x="3975100" y="276629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3</a:t>
              </a:r>
              <a:endParaRPr sz="1100" b="0" i="0" u="none" strike="noStrike" cap="none">
                <a:solidFill>
                  <a:srgbClr val="000000"/>
                </a:solidFill>
                <a:latin typeface="Open Sans Light"/>
                <a:ea typeface="Open Sans Light"/>
                <a:cs typeface="Open Sans Light"/>
                <a:sym typeface="Open Sans Light"/>
              </a:endParaRPr>
            </a:p>
          </p:txBody>
        </p:sp>
      </p:grpSp>
      <p:pic>
        <p:nvPicPr>
          <p:cNvPr id="109" name="Google Shape;109;p2">
            <a:extLst>
              <a:ext uri="{FF2B5EF4-FFF2-40B4-BE49-F238E27FC236}">
                <a16:creationId xmlns:a16="http://schemas.microsoft.com/office/drawing/2014/main" id="{999823FA-CFAE-99BB-D5CD-81877D3F7D57}"/>
              </a:ext>
            </a:extLst>
          </p:cNvPr>
          <p:cNvPicPr preferRelativeResize="0"/>
          <p:nvPr/>
        </p:nvPicPr>
        <p:blipFill rotWithShape="1">
          <a:blip r:embed="rId3">
            <a:alphaModFix/>
          </a:blip>
          <a:srcRect/>
          <a:stretch/>
        </p:blipFill>
        <p:spPr>
          <a:xfrm>
            <a:off x="1668966" y="3335018"/>
            <a:ext cx="915663" cy="1394303"/>
          </a:xfrm>
          <a:prstGeom prst="rect">
            <a:avLst/>
          </a:prstGeom>
          <a:noFill/>
          <a:ln>
            <a:noFill/>
          </a:ln>
        </p:spPr>
      </p:pic>
      <p:sp>
        <p:nvSpPr>
          <p:cNvPr id="110" name="Google Shape;110;p2">
            <a:extLst>
              <a:ext uri="{FF2B5EF4-FFF2-40B4-BE49-F238E27FC236}">
                <a16:creationId xmlns:a16="http://schemas.microsoft.com/office/drawing/2014/main" id="{D13CEA76-4C39-9C39-9578-B87803913015}"/>
              </a:ext>
            </a:extLst>
          </p:cNvPr>
          <p:cNvSpPr txBox="1"/>
          <p:nvPr/>
        </p:nvSpPr>
        <p:spPr>
          <a:xfrm>
            <a:off x="3465854" y="2770420"/>
            <a:ext cx="4944375" cy="30015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Housing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11" name="Google Shape;111;p2">
            <a:extLst>
              <a:ext uri="{FF2B5EF4-FFF2-40B4-BE49-F238E27FC236}">
                <a16:creationId xmlns:a16="http://schemas.microsoft.com/office/drawing/2014/main" id="{0B3CCCD4-BD8F-FB77-4DF1-FC3FC3876EAA}"/>
              </a:ext>
            </a:extLst>
          </p:cNvPr>
          <p:cNvSpPr txBox="1"/>
          <p:nvPr/>
        </p:nvSpPr>
        <p:spPr>
          <a:xfrm>
            <a:off x="3476307" y="3011169"/>
            <a:ext cx="5392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200"/>
              <a:buFont typeface="Arial"/>
              <a:buNone/>
            </a:pPr>
            <a:r>
              <a:rPr lang="en" sz="900" dirty="0">
                <a:solidFill>
                  <a:schemeClr val="lt1"/>
                </a:solidFill>
                <a:latin typeface="Open Sans Light"/>
                <a:ea typeface="Open Sans Light"/>
                <a:cs typeface="Open Sans Light"/>
                <a:sym typeface="Open Sans Light"/>
              </a:rPr>
              <a:t>Housing prices </a:t>
            </a:r>
            <a:r>
              <a:rPr lang="en-US" sz="900" dirty="0">
                <a:solidFill>
                  <a:schemeClr val="lt1"/>
                </a:solidFill>
                <a:latin typeface="Open Sans Light"/>
                <a:ea typeface="Open Sans Light"/>
                <a:cs typeface="Open Sans Light"/>
                <a:sym typeface="Open Sans Light"/>
              </a:rPr>
              <a:t>likely</a:t>
            </a:r>
            <a:r>
              <a:rPr lang="en" sz="900" dirty="0">
                <a:solidFill>
                  <a:schemeClr val="lt1"/>
                </a:solidFill>
                <a:latin typeface="Open Sans Light"/>
                <a:ea typeface="Open Sans Light"/>
                <a:cs typeface="Open Sans Light"/>
                <a:sym typeface="Open Sans Light"/>
              </a:rPr>
              <a:t> to remain elevated in the midst of limited supply, vacancy, along with affordability challenges due to elevated mortgage rates.</a:t>
            </a:r>
            <a:endParaRPr sz="900"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900" dirty="0">
              <a:solidFill>
                <a:schemeClr val="lt1"/>
              </a:solidFill>
              <a:latin typeface="Open Sans Light"/>
              <a:ea typeface="Open Sans Light"/>
              <a:cs typeface="Open Sans Light"/>
              <a:sym typeface="Open Sans Light"/>
            </a:endParaRPr>
          </a:p>
        </p:txBody>
      </p:sp>
      <p:sp>
        <p:nvSpPr>
          <p:cNvPr id="2" name="Rectangle 1">
            <a:extLst>
              <a:ext uri="{FF2B5EF4-FFF2-40B4-BE49-F238E27FC236}">
                <a16:creationId xmlns:a16="http://schemas.microsoft.com/office/drawing/2014/main" id="{2CE4B713-6933-C0FA-A015-5937ECBBD107}"/>
              </a:ext>
            </a:extLst>
          </p:cNvPr>
          <p:cNvSpPr/>
          <p:nvPr/>
        </p:nvSpPr>
        <p:spPr>
          <a:xfrm>
            <a:off x="2973859" y="4285795"/>
            <a:ext cx="6071287" cy="599241"/>
          </a:xfrm>
          <a:prstGeom prst="rect">
            <a:avLst/>
          </a:prstGeom>
          <a:solidFill>
            <a:srgbClr val="0B3B55">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0BBF2E6-623E-376C-7551-DBAB95CBE30A}"/>
              </a:ext>
            </a:extLst>
          </p:cNvPr>
          <p:cNvSpPr/>
          <p:nvPr/>
        </p:nvSpPr>
        <p:spPr>
          <a:xfrm>
            <a:off x="2861984" y="212937"/>
            <a:ext cx="6071287" cy="3214821"/>
          </a:xfrm>
          <a:prstGeom prst="rect">
            <a:avLst/>
          </a:prstGeom>
          <a:solidFill>
            <a:srgbClr val="0B3B55">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766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350D5-D4B8-BCE0-F551-90005BE2BCD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46A8F11-126A-817B-A4EF-E1A862E3A167}"/>
              </a:ext>
            </a:extLst>
          </p:cNvPr>
          <p:cNvPicPr>
            <a:picLocks noChangeAspect="1"/>
          </p:cNvPicPr>
          <p:nvPr/>
        </p:nvPicPr>
        <p:blipFill>
          <a:blip r:embed="rId3"/>
          <a:stretch>
            <a:fillRect/>
          </a:stretch>
        </p:blipFill>
        <p:spPr>
          <a:xfrm>
            <a:off x="948906" y="1100730"/>
            <a:ext cx="3286664" cy="3450998"/>
          </a:xfrm>
          <a:prstGeom prst="rect">
            <a:avLst/>
          </a:prstGeom>
        </p:spPr>
      </p:pic>
      <p:pic>
        <p:nvPicPr>
          <p:cNvPr id="5" name="Picture 4">
            <a:extLst>
              <a:ext uri="{FF2B5EF4-FFF2-40B4-BE49-F238E27FC236}">
                <a16:creationId xmlns:a16="http://schemas.microsoft.com/office/drawing/2014/main" id="{100E58A3-AA75-F1DD-FFDC-C968644454CB}"/>
              </a:ext>
            </a:extLst>
          </p:cNvPr>
          <p:cNvPicPr>
            <a:picLocks noChangeAspect="1"/>
          </p:cNvPicPr>
          <p:nvPr/>
        </p:nvPicPr>
        <p:blipFill>
          <a:blip r:embed="rId4"/>
          <a:stretch>
            <a:fillRect/>
          </a:stretch>
        </p:blipFill>
        <p:spPr>
          <a:xfrm>
            <a:off x="5011947" y="1100730"/>
            <a:ext cx="3183147" cy="3342304"/>
          </a:xfrm>
          <a:prstGeom prst="rect">
            <a:avLst/>
          </a:prstGeom>
        </p:spPr>
      </p:pic>
      <p:cxnSp>
        <p:nvCxnSpPr>
          <p:cNvPr id="2" name="Google Shape;424;p55">
            <a:extLst>
              <a:ext uri="{FF2B5EF4-FFF2-40B4-BE49-F238E27FC236}">
                <a16:creationId xmlns:a16="http://schemas.microsoft.com/office/drawing/2014/main" id="{0B2388F8-4C50-891B-3EFA-936E47D12A88}"/>
              </a:ext>
            </a:extLst>
          </p:cNvPr>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4" name="Google Shape;426;p55">
            <a:extLst>
              <a:ext uri="{FF2B5EF4-FFF2-40B4-BE49-F238E27FC236}">
                <a16:creationId xmlns:a16="http://schemas.microsoft.com/office/drawing/2014/main" id="{8F0F6874-A562-B760-9C55-1293BD2253B5}"/>
              </a:ext>
            </a:extLst>
          </p:cNvPr>
          <p:cNvSpPr txBox="1">
            <a:spLocks noGrp="1"/>
          </p:cNvSpPr>
          <p:nvPr>
            <p:ph type="title"/>
          </p:nvPr>
        </p:nvSpPr>
        <p:spPr>
          <a:xfrm>
            <a:off x="766482" y="372642"/>
            <a:ext cx="8043300" cy="466941"/>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US" sz="1800" b="1" dirty="0">
                <a:solidFill>
                  <a:srgbClr val="000000"/>
                </a:solidFill>
              </a:rPr>
              <a:t>The balancing act of the Federal Reserve</a:t>
            </a:r>
            <a:endParaRPr sz="1800" b="1" dirty="0">
              <a:solidFill>
                <a:srgbClr val="000000"/>
              </a:solidFill>
            </a:endParaRPr>
          </a:p>
        </p:txBody>
      </p:sp>
      <p:sp>
        <p:nvSpPr>
          <p:cNvPr id="6" name="Rectangle 5">
            <a:extLst>
              <a:ext uri="{FF2B5EF4-FFF2-40B4-BE49-F238E27FC236}">
                <a16:creationId xmlns:a16="http://schemas.microsoft.com/office/drawing/2014/main" id="{91BD4AD6-F639-D228-A7E2-67FF60245897}"/>
              </a:ext>
            </a:extLst>
          </p:cNvPr>
          <p:cNvSpPr/>
          <p:nvPr/>
        </p:nvSpPr>
        <p:spPr>
          <a:xfrm>
            <a:off x="948906" y="4385055"/>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4B87BD-74DF-DD97-694D-773549609E3F}"/>
              </a:ext>
            </a:extLst>
          </p:cNvPr>
          <p:cNvSpPr/>
          <p:nvPr/>
        </p:nvSpPr>
        <p:spPr>
          <a:xfrm>
            <a:off x="5611731" y="4218382"/>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788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0D0F1-65B8-BF46-9E61-D7B76ED245C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E6E74FC-F62F-B9BD-9C0D-EB58D6A07304}"/>
              </a:ext>
            </a:extLst>
          </p:cNvPr>
          <p:cNvPicPr>
            <a:picLocks noChangeAspect="1"/>
          </p:cNvPicPr>
          <p:nvPr/>
        </p:nvPicPr>
        <p:blipFill>
          <a:blip r:embed="rId3"/>
          <a:stretch>
            <a:fillRect/>
          </a:stretch>
        </p:blipFill>
        <p:spPr>
          <a:xfrm>
            <a:off x="1153783" y="1002352"/>
            <a:ext cx="6836434" cy="3676667"/>
          </a:xfrm>
          <a:prstGeom prst="rect">
            <a:avLst/>
          </a:prstGeom>
        </p:spPr>
      </p:pic>
      <p:cxnSp>
        <p:nvCxnSpPr>
          <p:cNvPr id="3" name="Google Shape;424;p55">
            <a:extLst>
              <a:ext uri="{FF2B5EF4-FFF2-40B4-BE49-F238E27FC236}">
                <a16:creationId xmlns:a16="http://schemas.microsoft.com/office/drawing/2014/main" id="{FCDDEEC0-045A-3615-7450-433E1E220DDF}"/>
              </a:ext>
            </a:extLst>
          </p:cNvPr>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4" name="Google Shape;426;p55">
            <a:extLst>
              <a:ext uri="{FF2B5EF4-FFF2-40B4-BE49-F238E27FC236}">
                <a16:creationId xmlns:a16="http://schemas.microsoft.com/office/drawing/2014/main" id="{4B2C7BB9-4866-6B50-0E65-FF365DD2EC19}"/>
              </a:ext>
            </a:extLst>
          </p:cNvPr>
          <p:cNvSpPr txBox="1">
            <a:spLocks noGrp="1"/>
          </p:cNvSpPr>
          <p:nvPr>
            <p:ph type="title"/>
          </p:nvPr>
        </p:nvSpPr>
        <p:spPr>
          <a:xfrm>
            <a:off x="766482" y="372642"/>
            <a:ext cx="8043300" cy="466941"/>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US" sz="1600" b="1" dirty="0">
                <a:solidFill>
                  <a:srgbClr val="000000"/>
                </a:solidFill>
              </a:rPr>
              <a:t>After a series of rate cuts in 2024, the Federal holds rates steady in January</a:t>
            </a:r>
            <a:endParaRPr sz="1600" b="1" dirty="0">
              <a:solidFill>
                <a:srgbClr val="000000"/>
              </a:solidFill>
            </a:endParaRPr>
          </a:p>
        </p:txBody>
      </p:sp>
      <p:sp>
        <p:nvSpPr>
          <p:cNvPr id="5" name="Rectangle 4">
            <a:extLst>
              <a:ext uri="{FF2B5EF4-FFF2-40B4-BE49-F238E27FC236}">
                <a16:creationId xmlns:a16="http://schemas.microsoft.com/office/drawing/2014/main" id="{2AC803FF-7C4D-5FFD-DC97-D019A2B183F3}"/>
              </a:ext>
            </a:extLst>
          </p:cNvPr>
          <p:cNvSpPr/>
          <p:nvPr/>
        </p:nvSpPr>
        <p:spPr>
          <a:xfrm>
            <a:off x="1153783" y="4427616"/>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613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40C75-D2EC-0F1A-20CE-92A346793BD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AC5AF28-CB56-BA6B-E0F4-E5FAD633CBF2}"/>
              </a:ext>
            </a:extLst>
          </p:cNvPr>
          <p:cNvSpPr txBox="1"/>
          <p:nvPr/>
        </p:nvSpPr>
        <p:spPr>
          <a:xfrm>
            <a:off x="3406962" y="1745073"/>
            <a:ext cx="4572000" cy="3108543"/>
          </a:xfrm>
          <a:prstGeom prst="rect">
            <a:avLst/>
          </a:prstGeom>
          <a:noFill/>
        </p:spPr>
        <p:txBody>
          <a:bodyPr wrap="square">
            <a:spAutoFit/>
          </a:bodyPr>
          <a:lstStyle/>
          <a:p>
            <a:r>
              <a:rPr lang="en-US" dirty="0">
                <a:latin typeface="Open Sans Light" pitchFamily="2" charset="0"/>
                <a:ea typeface="Open Sans Light" pitchFamily="2" charset="0"/>
                <a:cs typeface="Open Sans Light" pitchFamily="2" charset="0"/>
              </a:rPr>
              <a:t>The economy is strong overall and has made significant progress toward our goals over the past two years. Labor market conditions have cooled from their formerly overheated state and remain solid. </a:t>
            </a:r>
          </a:p>
          <a:p>
            <a:endParaRPr lang="en-US" dirty="0">
              <a:latin typeface="Open Sans Light" pitchFamily="2" charset="0"/>
              <a:ea typeface="Open Sans Light" pitchFamily="2" charset="0"/>
              <a:cs typeface="Open Sans Light" pitchFamily="2" charset="0"/>
            </a:endParaRPr>
          </a:p>
          <a:p>
            <a:r>
              <a:rPr lang="en-US" dirty="0">
                <a:latin typeface="Open Sans Light" pitchFamily="2" charset="0"/>
                <a:ea typeface="Open Sans Light" pitchFamily="2" charset="0"/>
                <a:cs typeface="Open Sans Light" pitchFamily="2" charset="0"/>
              </a:rPr>
              <a:t>Inflation has moved much closer to our 2 percent longer-run goal, though it remains somewhat elevated. </a:t>
            </a:r>
          </a:p>
          <a:p>
            <a:endParaRPr lang="en-US" dirty="0">
              <a:latin typeface="Open Sans Light" pitchFamily="2" charset="0"/>
              <a:ea typeface="Open Sans Light" pitchFamily="2" charset="0"/>
              <a:cs typeface="Open Sans Light" pitchFamily="2" charset="0"/>
            </a:endParaRPr>
          </a:p>
          <a:p>
            <a:r>
              <a:rPr lang="en-US" dirty="0">
                <a:latin typeface="Open Sans Light" pitchFamily="2" charset="0"/>
                <a:ea typeface="Open Sans Light" pitchFamily="2" charset="0"/>
                <a:cs typeface="Open Sans Light" pitchFamily="2" charset="0"/>
              </a:rPr>
              <a:t>In support of our goals, today the Federal Open Market Committee decided to leave our policy interest </a:t>
            </a:r>
            <a:r>
              <a:rPr lang="en-US" b="1" dirty="0">
                <a:latin typeface="Open Sans Light" pitchFamily="2" charset="0"/>
                <a:ea typeface="Open Sans Light" pitchFamily="2" charset="0"/>
                <a:cs typeface="Open Sans Light" pitchFamily="2" charset="0"/>
              </a:rPr>
              <a:t>rate unchanged</a:t>
            </a:r>
            <a:r>
              <a:rPr lang="en-US" dirty="0">
                <a:latin typeface="Open Sans Light" pitchFamily="2" charset="0"/>
                <a:ea typeface="Open Sans Light" pitchFamily="2" charset="0"/>
                <a:cs typeface="Open Sans Light" pitchFamily="2" charset="0"/>
              </a:rPr>
              <a:t>…”</a:t>
            </a:r>
          </a:p>
          <a:p>
            <a:endParaRPr lang="en-US" dirty="0">
              <a:latin typeface="Open Sans Light" pitchFamily="2" charset="0"/>
              <a:ea typeface="Open Sans Light" pitchFamily="2" charset="0"/>
              <a:cs typeface="Open Sans Light" pitchFamily="2" charset="0"/>
            </a:endParaRPr>
          </a:p>
        </p:txBody>
      </p:sp>
      <p:cxnSp>
        <p:nvCxnSpPr>
          <p:cNvPr id="2" name="Google Shape;424;p55">
            <a:extLst>
              <a:ext uri="{FF2B5EF4-FFF2-40B4-BE49-F238E27FC236}">
                <a16:creationId xmlns:a16="http://schemas.microsoft.com/office/drawing/2014/main" id="{EE8D83CB-70FF-7D1D-9666-362F8A5A7EC0}"/>
              </a:ext>
            </a:extLst>
          </p:cNvPr>
          <p:cNvCxnSpPr>
            <a:cxnSpLocks/>
          </p:cNvCxnSpPr>
          <p:nvPr/>
        </p:nvCxnSpPr>
        <p:spPr>
          <a:xfrm>
            <a:off x="2842953" y="482138"/>
            <a:ext cx="0" cy="4189615"/>
          </a:xfrm>
          <a:prstGeom prst="straightConnector1">
            <a:avLst/>
          </a:prstGeom>
          <a:noFill/>
          <a:ln w="19050" cap="flat" cmpd="sng">
            <a:solidFill>
              <a:srgbClr val="7F7F7F"/>
            </a:solidFill>
            <a:prstDash val="dot"/>
            <a:miter lim="800000"/>
            <a:headEnd type="none" w="sm" len="sm"/>
            <a:tailEnd type="none" w="sm" len="sm"/>
          </a:ln>
        </p:spPr>
      </p:cxnSp>
      <p:sp>
        <p:nvSpPr>
          <p:cNvPr id="6" name="Google Shape;426;p55">
            <a:extLst>
              <a:ext uri="{FF2B5EF4-FFF2-40B4-BE49-F238E27FC236}">
                <a16:creationId xmlns:a16="http://schemas.microsoft.com/office/drawing/2014/main" id="{93C0C5C7-F6BF-77E7-8350-5BC4BF21928B}"/>
              </a:ext>
            </a:extLst>
          </p:cNvPr>
          <p:cNvSpPr txBox="1">
            <a:spLocks noGrp="1"/>
          </p:cNvSpPr>
          <p:nvPr>
            <p:ph type="title"/>
          </p:nvPr>
        </p:nvSpPr>
        <p:spPr>
          <a:xfrm>
            <a:off x="683354" y="987784"/>
            <a:ext cx="1926839" cy="5310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SzPts val="1700"/>
              <a:buNone/>
            </a:pPr>
            <a:r>
              <a:rPr lang="en-US" sz="2000" b="1" dirty="0">
                <a:solidFill>
                  <a:srgbClr val="000000"/>
                </a:solidFill>
              </a:rPr>
              <a:t>FOMC in a holding pattern</a:t>
            </a:r>
            <a:endParaRPr sz="2000" b="1" dirty="0">
              <a:solidFill>
                <a:srgbClr val="000000"/>
              </a:solidFill>
            </a:endParaRPr>
          </a:p>
        </p:txBody>
      </p:sp>
      <p:sp>
        <p:nvSpPr>
          <p:cNvPr id="7" name="Google Shape;426;p55">
            <a:extLst>
              <a:ext uri="{FF2B5EF4-FFF2-40B4-BE49-F238E27FC236}">
                <a16:creationId xmlns:a16="http://schemas.microsoft.com/office/drawing/2014/main" id="{B2B0A167-D8A5-BF27-02ED-F249BE99C30C}"/>
              </a:ext>
            </a:extLst>
          </p:cNvPr>
          <p:cNvSpPr txBox="1">
            <a:spLocks/>
          </p:cNvSpPr>
          <p:nvPr/>
        </p:nvSpPr>
        <p:spPr>
          <a:xfrm>
            <a:off x="799734" y="3966511"/>
            <a:ext cx="1926839" cy="5310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9pPr>
          </a:lstStyle>
          <a:p>
            <a:pPr algn="r">
              <a:buSzPts val="1700"/>
            </a:pPr>
            <a:r>
              <a:rPr lang="en-US" sz="2000" b="1" dirty="0">
                <a:solidFill>
                  <a:srgbClr val="1E6982"/>
                </a:solidFill>
              </a:rPr>
              <a:t>Jerome Powell</a:t>
            </a:r>
          </a:p>
          <a:p>
            <a:pPr algn="r">
              <a:buSzPts val="1700"/>
            </a:pPr>
            <a:r>
              <a:rPr lang="en-US" sz="1400" dirty="0">
                <a:solidFill>
                  <a:srgbClr val="000000"/>
                </a:solidFill>
              </a:rPr>
              <a:t>January 29</a:t>
            </a:r>
            <a:r>
              <a:rPr lang="en-US" sz="1400" baseline="30000" dirty="0">
                <a:solidFill>
                  <a:srgbClr val="000000"/>
                </a:solidFill>
              </a:rPr>
              <a:t>th</a:t>
            </a:r>
            <a:r>
              <a:rPr lang="en-US" sz="1400" dirty="0">
                <a:solidFill>
                  <a:srgbClr val="000000"/>
                </a:solidFill>
              </a:rPr>
              <a:t>, 2025</a:t>
            </a:r>
          </a:p>
        </p:txBody>
      </p:sp>
      <p:sp>
        <p:nvSpPr>
          <p:cNvPr id="9" name="TextBox 8">
            <a:extLst>
              <a:ext uri="{FF2B5EF4-FFF2-40B4-BE49-F238E27FC236}">
                <a16:creationId xmlns:a16="http://schemas.microsoft.com/office/drawing/2014/main" id="{F4805EF3-B14C-9A82-7002-22FBC822ABDD}"/>
              </a:ext>
            </a:extLst>
          </p:cNvPr>
          <p:cNvSpPr txBox="1"/>
          <p:nvPr/>
        </p:nvSpPr>
        <p:spPr>
          <a:xfrm>
            <a:off x="3149256" y="1518784"/>
            <a:ext cx="324191" cy="923330"/>
          </a:xfrm>
          <a:prstGeom prst="rect">
            <a:avLst/>
          </a:prstGeom>
          <a:noFill/>
        </p:spPr>
        <p:txBody>
          <a:bodyPr wrap="square">
            <a:spAutoFit/>
          </a:bodyPr>
          <a:lstStyle/>
          <a:p>
            <a:r>
              <a:rPr lang="en-US" sz="5400" b="1" dirty="0">
                <a:solidFill>
                  <a:srgbClr val="1E6982"/>
                </a:solidFill>
                <a:latin typeface="Open Sans Light" pitchFamily="2" charset="0"/>
                <a:ea typeface="Open Sans Light" pitchFamily="2" charset="0"/>
                <a:cs typeface="Open Sans Light" pitchFamily="2" charset="0"/>
              </a:rPr>
              <a:t>“</a:t>
            </a:r>
            <a:endParaRPr lang="en-US" sz="5400" b="1" dirty="0">
              <a:solidFill>
                <a:srgbClr val="1E6982"/>
              </a:solidFill>
            </a:endParaRPr>
          </a:p>
        </p:txBody>
      </p:sp>
    </p:spTree>
    <p:extLst>
      <p:ext uri="{BB962C8B-B14F-4D97-AF65-F5344CB8AC3E}">
        <p14:creationId xmlns:p14="http://schemas.microsoft.com/office/powerpoint/2010/main" val="715402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A19A0-0DDA-2B96-29C8-4A51960B8E8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30CC8F6-C9CD-1233-5F22-0A83A2632625}"/>
              </a:ext>
            </a:extLst>
          </p:cNvPr>
          <p:cNvPicPr>
            <a:picLocks noChangeAspect="1"/>
          </p:cNvPicPr>
          <p:nvPr/>
        </p:nvPicPr>
        <p:blipFill>
          <a:blip r:embed="rId3"/>
          <a:stretch>
            <a:fillRect/>
          </a:stretch>
        </p:blipFill>
        <p:spPr>
          <a:xfrm>
            <a:off x="1251066" y="1076747"/>
            <a:ext cx="6820593" cy="3668147"/>
          </a:xfrm>
          <a:prstGeom prst="rect">
            <a:avLst/>
          </a:prstGeom>
        </p:spPr>
      </p:pic>
      <p:cxnSp>
        <p:nvCxnSpPr>
          <p:cNvPr id="4" name="Google Shape;424;p55">
            <a:extLst>
              <a:ext uri="{FF2B5EF4-FFF2-40B4-BE49-F238E27FC236}">
                <a16:creationId xmlns:a16="http://schemas.microsoft.com/office/drawing/2014/main" id="{09C45D89-E306-9EDC-9448-6EE3202E8EE4}"/>
              </a:ext>
            </a:extLst>
          </p:cNvPr>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6" name="Google Shape;426;p55">
            <a:extLst>
              <a:ext uri="{FF2B5EF4-FFF2-40B4-BE49-F238E27FC236}">
                <a16:creationId xmlns:a16="http://schemas.microsoft.com/office/drawing/2014/main" id="{E42591B4-6B4D-9179-BF2F-8E5DCB726D65}"/>
              </a:ext>
            </a:extLst>
          </p:cNvPr>
          <p:cNvSpPr txBox="1">
            <a:spLocks noGrp="1"/>
          </p:cNvSpPr>
          <p:nvPr>
            <p:ph type="title"/>
          </p:nvPr>
        </p:nvSpPr>
        <p:spPr>
          <a:xfrm>
            <a:off x="766482" y="372642"/>
            <a:ext cx="8043300" cy="466941"/>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US" sz="1600" b="1" dirty="0">
                <a:solidFill>
                  <a:srgbClr val="000000"/>
                </a:solidFill>
              </a:rPr>
              <a:t>Is there concern about fiscal policy causing inflationary pressure…</a:t>
            </a:r>
            <a:endParaRPr sz="1600" b="1" dirty="0">
              <a:solidFill>
                <a:srgbClr val="000000"/>
              </a:solidFill>
            </a:endParaRPr>
          </a:p>
        </p:txBody>
      </p:sp>
      <p:sp>
        <p:nvSpPr>
          <p:cNvPr id="3" name="Rectangle 2">
            <a:extLst>
              <a:ext uri="{FF2B5EF4-FFF2-40B4-BE49-F238E27FC236}">
                <a16:creationId xmlns:a16="http://schemas.microsoft.com/office/drawing/2014/main" id="{18981219-975D-F1B0-EAE7-9D44771266F4}"/>
              </a:ext>
            </a:extLst>
          </p:cNvPr>
          <p:cNvSpPr/>
          <p:nvPr/>
        </p:nvSpPr>
        <p:spPr>
          <a:xfrm>
            <a:off x="1251066" y="4493491"/>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931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6F9A4-0152-E100-2AED-A3D0ED791BB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7075C9A-39AE-4166-82B1-D78F0D1326CB}"/>
              </a:ext>
            </a:extLst>
          </p:cNvPr>
          <p:cNvPicPr>
            <a:picLocks noChangeAspect="1"/>
          </p:cNvPicPr>
          <p:nvPr/>
        </p:nvPicPr>
        <p:blipFill>
          <a:blip r:embed="rId3"/>
          <a:stretch>
            <a:fillRect/>
          </a:stretch>
        </p:blipFill>
        <p:spPr>
          <a:xfrm>
            <a:off x="1300941" y="1087794"/>
            <a:ext cx="6754091" cy="3683064"/>
          </a:xfrm>
          <a:prstGeom prst="rect">
            <a:avLst/>
          </a:prstGeom>
        </p:spPr>
      </p:pic>
      <p:cxnSp>
        <p:nvCxnSpPr>
          <p:cNvPr id="4" name="Google Shape;424;p55">
            <a:extLst>
              <a:ext uri="{FF2B5EF4-FFF2-40B4-BE49-F238E27FC236}">
                <a16:creationId xmlns:a16="http://schemas.microsoft.com/office/drawing/2014/main" id="{BD722B5D-64CD-63DF-CE70-0F48C3455064}"/>
              </a:ext>
            </a:extLst>
          </p:cNvPr>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5" name="Google Shape;426;p55">
            <a:extLst>
              <a:ext uri="{FF2B5EF4-FFF2-40B4-BE49-F238E27FC236}">
                <a16:creationId xmlns:a16="http://schemas.microsoft.com/office/drawing/2014/main" id="{2D6A12B5-F87A-6ACA-F19C-4699D98F28A0}"/>
              </a:ext>
            </a:extLst>
          </p:cNvPr>
          <p:cNvSpPr txBox="1">
            <a:spLocks noGrp="1"/>
          </p:cNvSpPr>
          <p:nvPr>
            <p:ph type="title"/>
          </p:nvPr>
        </p:nvSpPr>
        <p:spPr>
          <a:xfrm>
            <a:off x="766482" y="372642"/>
            <a:ext cx="8043300" cy="466941"/>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US" sz="1600" b="1" dirty="0">
                <a:solidFill>
                  <a:srgbClr val="000000"/>
                </a:solidFill>
              </a:rPr>
              <a:t>…it depends on who you ask</a:t>
            </a:r>
            <a:endParaRPr sz="1600" b="1" dirty="0">
              <a:solidFill>
                <a:srgbClr val="000000"/>
              </a:solidFill>
            </a:endParaRPr>
          </a:p>
        </p:txBody>
      </p:sp>
    </p:spTree>
    <p:extLst>
      <p:ext uri="{BB962C8B-B14F-4D97-AF65-F5344CB8AC3E}">
        <p14:creationId xmlns:p14="http://schemas.microsoft.com/office/powerpoint/2010/main" val="231916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cxnSp>
        <p:nvCxnSpPr>
          <p:cNvPr id="131" name="Google Shape;131;p5"/>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132" name="Google Shape;132;p5"/>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33" name="Google Shape;133;p5"/>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Consumer resiliency continued to drive the economic growth in 2024…</a:t>
            </a:r>
            <a:endParaRPr sz="3000">
              <a:solidFill>
                <a:srgbClr val="000000"/>
              </a:solidFill>
            </a:endParaRPr>
          </a:p>
        </p:txBody>
      </p:sp>
      <p:pic>
        <p:nvPicPr>
          <p:cNvPr id="134" name="Google Shape;134;p5"/>
          <p:cNvPicPr preferRelativeResize="0"/>
          <p:nvPr/>
        </p:nvPicPr>
        <p:blipFill rotWithShape="1">
          <a:blip r:embed="rId3">
            <a:alphaModFix/>
          </a:blip>
          <a:srcRect/>
          <a:stretch/>
        </p:blipFill>
        <p:spPr>
          <a:xfrm>
            <a:off x="1256962" y="1032646"/>
            <a:ext cx="6901518" cy="3812667"/>
          </a:xfrm>
          <a:prstGeom prst="rect">
            <a:avLst/>
          </a:prstGeom>
          <a:noFill/>
          <a:ln>
            <a:noFill/>
          </a:ln>
        </p:spPr>
      </p:pic>
      <p:sp>
        <p:nvSpPr>
          <p:cNvPr id="2" name="Rectangle 1">
            <a:extLst>
              <a:ext uri="{FF2B5EF4-FFF2-40B4-BE49-F238E27FC236}">
                <a16:creationId xmlns:a16="http://schemas.microsoft.com/office/drawing/2014/main" id="{F45BA6B5-3BE7-DFC5-C83B-36B6619F2D7C}"/>
              </a:ext>
            </a:extLst>
          </p:cNvPr>
          <p:cNvSpPr/>
          <p:nvPr/>
        </p:nvSpPr>
        <p:spPr>
          <a:xfrm>
            <a:off x="1847652" y="4543720"/>
            <a:ext cx="1055802"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44015-39C3-3D27-E103-15F4820F674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26C0016-4132-B45A-51E9-2316D2F30E11}"/>
              </a:ext>
            </a:extLst>
          </p:cNvPr>
          <p:cNvPicPr>
            <a:picLocks noChangeAspect="1"/>
          </p:cNvPicPr>
          <p:nvPr/>
        </p:nvPicPr>
        <p:blipFill>
          <a:blip r:embed="rId3"/>
          <a:stretch>
            <a:fillRect/>
          </a:stretch>
        </p:blipFill>
        <p:spPr>
          <a:xfrm>
            <a:off x="1513936" y="1020762"/>
            <a:ext cx="6543136" cy="3862046"/>
          </a:xfrm>
          <a:prstGeom prst="rect">
            <a:avLst/>
          </a:prstGeom>
        </p:spPr>
      </p:pic>
      <p:cxnSp>
        <p:nvCxnSpPr>
          <p:cNvPr id="2" name="Google Shape;424;p55">
            <a:extLst>
              <a:ext uri="{FF2B5EF4-FFF2-40B4-BE49-F238E27FC236}">
                <a16:creationId xmlns:a16="http://schemas.microsoft.com/office/drawing/2014/main" id="{22B7036B-39F3-4A9B-1576-D0F911158189}"/>
              </a:ext>
            </a:extLst>
          </p:cNvPr>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3" name="Google Shape;426;p55">
            <a:extLst>
              <a:ext uri="{FF2B5EF4-FFF2-40B4-BE49-F238E27FC236}">
                <a16:creationId xmlns:a16="http://schemas.microsoft.com/office/drawing/2014/main" id="{2CC04327-5D18-6E1A-B1CA-D00376B91D1F}"/>
              </a:ext>
            </a:extLst>
          </p:cNvPr>
          <p:cNvSpPr txBox="1">
            <a:spLocks noGrp="1"/>
          </p:cNvSpPr>
          <p:nvPr>
            <p:ph type="title"/>
          </p:nvPr>
        </p:nvSpPr>
        <p:spPr>
          <a:xfrm>
            <a:off x="766482" y="372642"/>
            <a:ext cx="8043300" cy="466941"/>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US" sz="1600" b="1" dirty="0">
                <a:solidFill>
                  <a:srgbClr val="000000"/>
                </a:solidFill>
              </a:rPr>
              <a:t>Although recent Fed meetings  show some expectations of more stubborn rates</a:t>
            </a:r>
            <a:endParaRPr sz="1600" b="1" dirty="0">
              <a:solidFill>
                <a:srgbClr val="000000"/>
              </a:solidFill>
            </a:endParaRPr>
          </a:p>
        </p:txBody>
      </p:sp>
      <p:sp>
        <p:nvSpPr>
          <p:cNvPr id="4" name="Rectangle 3">
            <a:extLst>
              <a:ext uri="{FF2B5EF4-FFF2-40B4-BE49-F238E27FC236}">
                <a16:creationId xmlns:a16="http://schemas.microsoft.com/office/drawing/2014/main" id="{29B13CCF-FEAE-A22F-1038-C42779EDF12A}"/>
              </a:ext>
            </a:extLst>
          </p:cNvPr>
          <p:cNvSpPr/>
          <p:nvPr/>
        </p:nvSpPr>
        <p:spPr>
          <a:xfrm>
            <a:off x="1511071" y="4515934"/>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150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F539471F-8026-EAFA-3F39-A0D856209C43}"/>
            </a:ext>
          </a:extLst>
        </p:cNvPr>
        <p:cNvGrpSpPr/>
        <p:nvPr/>
      </p:nvGrpSpPr>
      <p:grpSpPr>
        <a:xfrm>
          <a:off x="0" y="0"/>
          <a:ext cx="0" cy="0"/>
          <a:chOff x="0" y="0"/>
          <a:chExt cx="0" cy="0"/>
        </a:xfrm>
      </p:grpSpPr>
      <p:sp>
        <p:nvSpPr>
          <p:cNvPr id="76" name="Google Shape;76;p2">
            <a:extLst>
              <a:ext uri="{FF2B5EF4-FFF2-40B4-BE49-F238E27FC236}">
                <a16:creationId xmlns:a16="http://schemas.microsoft.com/office/drawing/2014/main" id="{7C3107C0-C8C7-69CE-B708-99F57E25B5E2}"/>
              </a:ext>
            </a:extLst>
          </p:cNvPr>
          <p:cNvSpPr/>
          <p:nvPr/>
        </p:nvSpPr>
        <p:spPr>
          <a:xfrm>
            <a:off x="5043" y="3214"/>
            <a:ext cx="9144000" cy="5143500"/>
          </a:xfrm>
          <a:prstGeom prst="rect">
            <a:avLst/>
          </a:prstGeom>
          <a:solidFill>
            <a:srgbClr val="0C3B5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sp>
        <p:nvSpPr>
          <p:cNvPr id="77" name="Google Shape;77;p2">
            <a:extLst>
              <a:ext uri="{FF2B5EF4-FFF2-40B4-BE49-F238E27FC236}">
                <a16:creationId xmlns:a16="http://schemas.microsoft.com/office/drawing/2014/main" id="{7662711C-411F-F84F-8E1F-874F654B4D73}"/>
              </a:ext>
            </a:extLst>
          </p:cNvPr>
          <p:cNvSpPr txBox="1">
            <a:spLocks noGrp="1"/>
          </p:cNvSpPr>
          <p:nvPr>
            <p:ph type="ctrTitle"/>
          </p:nvPr>
        </p:nvSpPr>
        <p:spPr>
          <a:xfrm>
            <a:off x="440832" y="379769"/>
            <a:ext cx="2210100" cy="610800"/>
          </a:xfrm>
          <a:prstGeom prst="rect">
            <a:avLst/>
          </a:prstGeom>
          <a:noFill/>
          <a:ln>
            <a:noFill/>
          </a:ln>
        </p:spPr>
        <p:txBody>
          <a:bodyPr spcFirstLastPara="1" wrap="square" lIns="68575" tIns="34275" rIns="68575" bIns="34275" anchor="b" anchorCtr="0">
            <a:noAutofit/>
          </a:bodyPr>
          <a:lstStyle/>
          <a:p>
            <a:pPr marL="0" lvl="0" indent="0" algn="r" rtl="0">
              <a:lnSpc>
                <a:spcPct val="127416"/>
              </a:lnSpc>
              <a:spcBef>
                <a:spcPts val="0"/>
              </a:spcBef>
              <a:spcAft>
                <a:spcPts val="0"/>
              </a:spcAft>
              <a:buSzPts val="2700"/>
              <a:buNone/>
            </a:pPr>
            <a:r>
              <a:rPr lang="en" sz="2700" b="1">
                <a:solidFill>
                  <a:schemeClr val="lt1"/>
                </a:solidFill>
                <a:latin typeface="Open Sans ExtraBold"/>
                <a:ea typeface="Open Sans ExtraBold"/>
                <a:cs typeface="Open Sans ExtraBold"/>
                <a:sym typeface="Open Sans ExtraBold"/>
              </a:rPr>
              <a:t>Overview</a:t>
            </a:r>
            <a:endParaRPr sz="3300"/>
          </a:p>
        </p:txBody>
      </p:sp>
      <p:cxnSp>
        <p:nvCxnSpPr>
          <p:cNvPr id="78" name="Google Shape;78;p2">
            <a:extLst>
              <a:ext uri="{FF2B5EF4-FFF2-40B4-BE49-F238E27FC236}">
                <a16:creationId xmlns:a16="http://schemas.microsoft.com/office/drawing/2014/main" id="{AB55A5B5-800E-DFF3-5DFC-F122790DFFD1}"/>
              </a:ext>
            </a:extLst>
          </p:cNvPr>
          <p:cNvCxnSpPr/>
          <p:nvPr/>
        </p:nvCxnSpPr>
        <p:spPr>
          <a:xfrm flipH="1">
            <a:off x="2733875" y="402590"/>
            <a:ext cx="51900" cy="4411500"/>
          </a:xfrm>
          <a:prstGeom prst="straightConnector1">
            <a:avLst/>
          </a:prstGeom>
          <a:noFill/>
          <a:ln w="38100" cap="flat" cmpd="sng">
            <a:solidFill>
              <a:schemeClr val="lt1"/>
            </a:solidFill>
            <a:prstDash val="dot"/>
            <a:round/>
            <a:headEnd type="none" w="sm" len="sm"/>
            <a:tailEnd type="none" w="sm" len="sm"/>
          </a:ln>
        </p:spPr>
      </p:cxnSp>
      <p:grpSp>
        <p:nvGrpSpPr>
          <p:cNvPr id="79" name="Google Shape;79;p2">
            <a:extLst>
              <a:ext uri="{FF2B5EF4-FFF2-40B4-BE49-F238E27FC236}">
                <a16:creationId xmlns:a16="http://schemas.microsoft.com/office/drawing/2014/main" id="{4970DB6D-016B-78E4-05C4-CE3C6D399CEA}"/>
              </a:ext>
            </a:extLst>
          </p:cNvPr>
          <p:cNvGrpSpPr/>
          <p:nvPr/>
        </p:nvGrpSpPr>
        <p:grpSpPr>
          <a:xfrm>
            <a:off x="3083801" y="1203982"/>
            <a:ext cx="5805400" cy="671879"/>
            <a:chOff x="3975100" y="4549503"/>
            <a:chExt cx="8101312" cy="895839"/>
          </a:xfrm>
        </p:grpSpPr>
        <p:grpSp>
          <p:nvGrpSpPr>
            <p:cNvPr id="80" name="Google Shape;80;p2">
              <a:extLst>
                <a:ext uri="{FF2B5EF4-FFF2-40B4-BE49-F238E27FC236}">
                  <a16:creationId xmlns:a16="http://schemas.microsoft.com/office/drawing/2014/main" id="{F0C2C643-07B6-50B1-8FA2-13A68CC4FBF8}"/>
                </a:ext>
              </a:extLst>
            </p:cNvPr>
            <p:cNvGrpSpPr/>
            <p:nvPr/>
          </p:nvGrpSpPr>
          <p:grpSpPr>
            <a:xfrm>
              <a:off x="4399927" y="4549503"/>
              <a:ext cx="7676485" cy="895839"/>
              <a:chOff x="4399927" y="4715047"/>
              <a:chExt cx="7676485" cy="895839"/>
            </a:xfrm>
          </p:grpSpPr>
          <p:sp>
            <p:nvSpPr>
              <p:cNvPr id="81" name="Google Shape;81;p2">
                <a:extLst>
                  <a:ext uri="{FF2B5EF4-FFF2-40B4-BE49-F238E27FC236}">
                    <a16:creationId xmlns:a16="http://schemas.microsoft.com/office/drawing/2014/main" id="{81C30CE3-9D13-F7BF-641F-F18591E7D872}"/>
                  </a:ext>
                </a:extLst>
              </p:cNvPr>
              <p:cNvSpPr txBox="1"/>
              <p:nvPr/>
            </p:nvSpPr>
            <p:spPr>
              <a:xfrm>
                <a:off x="4436612" y="4715047"/>
                <a:ext cx="76398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Labor Markets </a:t>
                </a:r>
                <a:endParaRPr sz="1500" b="1" i="0" u="none" strike="noStrike" cap="none">
                  <a:solidFill>
                    <a:srgbClr val="FFFFFF"/>
                  </a:solidFill>
                  <a:latin typeface="Open Sans ExtraBold"/>
                  <a:ea typeface="Open Sans ExtraBold"/>
                  <a:cs typeface="Open Sans ExtraBold"/>
                  <a:sym typeface="Open Sans ExtraBold"/>
                </a:endParaRPr>
              </a:p>
            </p:txBody>
          </p:sp>
          <p:sp>
            <p:nvSpPr>
              <p:cNvPr id="82" name="Google Shape;82;p2">
                <a:extLst>
                  <a:ext uri="{FF2B5EF4-FFF2-40B4-BE49-F238E27FC236}">
                    <a16:creationId xmlns:a16="http://schemas.microsoft.com/office/drawing/2014/main" id="{78BDEBD1-0F11-0AAB-6E62-B8382B503EB6}"/>
                  </a:ext>
                </a:extLst>
              </p:cNvPr>
              <p:cNvSpPr/>
              <p:nvPr/>
            </p:nvSpPr>
            <p:spPr>
              <a:xfrm>
                <a:off x="4399927" y="4787986"/>
                <a:ext cx="477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83" name="Google Shape;83;p2">
              <a:extLst>
                <a:ext uri="{FF2B5EF4-FFF2-40B4-BE49-F238E27FC236}">
                  <a16:creationId xmlns:a16="http://schemas.microsoft.com/office/drawing/2014/main" id="{E0E42E70-8B85-352C-2B16-0F1649A264BB}"/>
                </a:ext>
              </a:extLst>
            </p:cNvPr>
            <p:cNvSpPr txBox="1"/>
            <p:nvPr/>
          </p:nvSpPr>
          <p:spPr>
            <a:xfrm>
              <a:off x="3975100" y="4555398"/>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2</a:t>
              </a:r>
              <a:endParaRPr sz="1100" b="0" i="0" u="none" strike="noStrike" cap="none">
                <a:solidFill>
                  <a:srgbClr val="000000"/>
                </a:solidFill>
                <a:latin typeface="Open Sans Light"/>
                <a:ea typeface="Open Sans Light"/>
                <a:cs typeface="Open Sans Light"/>
                <a:sym typeface="Open Sans Light"/>
              </a:endParaRPr>
            </a:p>
          </p:txBody>
        </p:sp>
        <p:sp>
          <p:nvSpPr>
            <p:cNvPr id="84" name="Google Shape;84;p2">
              <a:extLst>
                <a:ext uri="{FF2B5EF4-FFF2-40B4-BE49-F238E27FC236}">
                  <a16:creationId xmlns:a16="http://schemas.microsoft.com/office/drawing/2014/main" id="{3BBE8023-0A74-D24A-6199-21A1803C23C4}"/>
                </a:ext>
              </a:extLst>
            </p:cNvPr>
            <p:cNvSpPr txBox="1"/>
            <p:nvPr/>
          </p:nvSpPr>
          <p:spPr>
            <a:xfrm>
              <a:off x="4448107" y="4913004"/>
              <a:ext cx="7293901" cy="4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labor market </a:t>
              </a:r>
              <a:r>
                <a:rPr lang="en" sz="900" dirty="0">
                  <a:solidFill>
                    <a:schemeClr val="lt1"/>
                  </a:solidFill>
                  <a:latin typeface="Open Sans Light"/>
                  <a:ea typeface="Open Sans Light"/>
                  <a:cs typeface="Open Sans Light"/>
                  <a:sym typeface="Open Sans Light"/>
                </a:rPr>
                <a:t>continue to </a:t>
              </a:r>
              <a:r>
                <a:rPr lang="en" sz="900" b="0" i="0" u="none" strike="noStrike" cap="none" dirty="0">
                  <a:solidFill>
                    <a:schemeClr val="lt1"/>
                  </a:solidFill>
                  <a:latin typeface="Open Sans Light"/>
                  <a:ea typeface="Open Sans Light"/>
                  <a:cs typeface="Open Sans Light"/>
                  <a:sym typeface="Open Sans Light"/>
                </a:rPr>
                <a:t>soften as unemployment was consistent at relatively low rates throughout the year. The labor force participation rate shows signs of a new normal.</a:t>
              </a:r>
              <a:endParaRPr sz="900" b="0" i="0" u="none" strike="noStrike" cap="none" dirty="0">
                <a:solidFill>
                  <a:schemeClr val="lt1"/>
                </a:solidFill>
                <a:latin typeface="Open Sans Light"/>
                <a:ea typeface="Open Sans Light"/>
                <a:cs typeface="Open Sans Light"/>
                <a:sym typeface="Open Sans Light"/>
              </a:endParaRPr>
            </a:p>
          </p:txBody>
        </p:sp>
      </p:grpSp>
      <p:grpSp>
        <p:nvGrpSpPr>
          <p:cNvPr id="85" name="Google Shape;85;p2">
            <a:extLst>
              <a:ext uri="{FF2B5EF4-FFF2-40B4-BE49-F238E27FC236}">
                <a16:creationId xmlns:a16="http://schemas.microsoft.com/office/drawing/2014/main" id="{F8369BF9-E35A-04F8-EF17-F27D94B96AED}"/>
              </a:ext>
            </a:extLst>
          </p:cNvPr>
          <p:cNvGrpSpPr/>
          <p:nvPr/>
        </p:nvGrpSpPr>
        <p:grpSpPr>
          <a:xfrm>
            <a:off x="3102556" y="286294"/>
            <a:ext cx="5542482" cy="795686"/>
            <a:chOff x="4343375" y="472914"/>
            <a:chExt cx="7389976" cy="1060914"/>
          </a:xfrm>
        </p:grpSpPr>
        <p:grpSp>
          <p:nvGrpSpPr>
            <p:cNvPr id="86" name="Google Shape;86;p2">
              <a:extLst>
                <a:ext uri="{FF2B5EF4-FFF2-40B4-BE49-F238E27FC236}">
                  <a16:creationId xmlns:a16="http://schemas.microsoft.com/office/drawing/2014/main" id="{3257D821-BD72-9B74-CA8E-BAFDBC14266F}"/>
                </a:ext>
              </a:extLst>
            </p:cNvPr>
            <p:cNvGrpSpPr/>
            <p:nvPr/>
          </p:nvGrpSpPr>
          <p:grpSpPr>
            <a:xfrm>
              <a:off x="4343375" y="472914"/>
              <a:ext cx="7389976" cy="1027287"/>
              <a:chOff x="3975100" y="993147"/>
              <a:chExt cx="7389976" cy="1027287"/>
            </a:xfrm>
          </p:grpSpPr>
          <p:sp>
            <p:nvSpPr>
              <p:cNvPr id="87" name="Google Shape;87;p2">
                <a:extLst>
                  <a:ext uri="{FF2B5EF4-FFF2-40B4-BE49-F238E27FC236}">
                    <a16:creationId xmlns:a16="http://schemas.microsoft.com/office/drawing/2014/main" id="{8F63E4C3-0A40-5534-FB35-898CA4EFEFDB}"/>
                  </a:ext>
                </a:extLst>
              </p:cNvPr>
              <p:cNvSpPr txBox="1"/>
              <p:nvPr/>
            </p:nvSpPr>
            <p:spPr>
              <a:xfrm>
                <a:off x="4413176" y="1019247"/>
                <a:ext cx="6951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500" b="1" i="0" u="none" strike="noStrike" cap="none">
                    <a:solidFill>
                      <a:srgbClr val="FFFFFF"/>
                    </a:solidFill>
                    <a:latin typeface="Open Sans ExtraBold"/>
                    <a:ea typeface="Open Sans ExtraBold"/>
                    <a:cs typeface="Open Sans ExtraBold"/>
                    <a:sym typeface="Open Sans ExtraBold"/>
                  </a:rPr>
                  <a:t>Economic growth</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88" name="Google Shape;88;p2">
                <a:extLst>
                  <a:ext uri="{FF2B5EF4-FFF2-40B4-BE49-F238E27FC236}">
                    <a16:creationId xmlns:a16="http://schemas.microsoft.com/office/drawing/2014/main" id="{2608D764-6826-D380-3D2E-69BC0D6A3C03}"/>
                  </a:ext>
                </a:extLst>
              </p:cNvPr>
              <p:cNvSpPr txBox="1"/>
              <p:nvPr/>
            </p:nvSpPr>
            <p:spPr>
              <a:xfrm>
                <a:off x="3975100" y="99314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1</a:t>
                </a:r>
                <a:endParaRPr sz="1100" b="0" i="0" u="none" strike="noStrike" cap="none">
                  <a:solidFill>
                    <a:srgbClr val="000000"/>
                  </a:solidFill>
                  <a:latin typeface="Open Sans Light"/>
                  <a:ea typeface="Open Sans Light"/>
                  <a:cs typeface="Open Sans Light"/>
                  <a:sym typeface="Open Sans Light"/>
                </a:endParaRPr>
              </a:p>
            </p:txBody>
          </p:sp>
          <p:sp>
            <p:nvSpPr>
              <p:cNvPr id="89" name="Google Shape;89;p2">
                <a:extLst>
                  <a:ext uri="{FF2B5EF4-FFF2-40B4-BE49-F238E27FC236}">
                    <a16:creationId xmlns:a16="http://schemas.microsoft.com/office/drawing/2014/main" id="{3FE114F4-1FB0-2019-173A-E1BB87A8BD0F}"/>
                  </a:ext>
                </a:extLst>
              </p:cNvPr>
              <p:cNvSpPr txBox="1"/>
              <p:nvPr/>
            </p:nvSpPr>
            <p:spPr>
              <a:xfrm>
                <a:off x="4413183" y="1374143"/>
                <a:ext cx="6822900" cy="64629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United States Economy grew at </a:t>
                </a:r>
                <a:r>
                  <a:rPr lang="en" sz="900" dirty="0">
                    <a:solidFill>
                      <a:schemeClr val="lt1"/>
                    </a:solidFill>
                    <a:latin typeface="Open Sans Light"/>
                    <a:ea typeface="Open Sans Light"/>
                    <a:cs typeface="Open Sans Light"/>
                    <a:sym typeface="Open Sans Light"/>
                  </a:rPr>
                  <a:t>2.8%</a:t>
                </a:r>
                <a:r>
                  <a:rPr lang="en" sz="900" b="0" i="0" u="none" strike="noStrike" cap="none" dirty="0">
                    <a:solidFill>
                      <a:schemeClr val="lt1"/>
                    </a:solidFill>
                    <a:latin typeface="Open Sans Light"/>
                    <a:ea typeface="Open Sans Light"/>
                    <a:cs typeface="Open Sans Light"/>
                    <a:sym typeface="Open Sans Light"/>
                  </a:rPr>
                  <a:t> in 2024. This moderate growth was driven through consumer spending specifically on </a:t>
                </a:r>
                <a:r>
                  <a:rPr lang="en" sz="900" dirty="0">
                    <a:solidFill>
                      <a:schemeClr val="lt1"/>
                    </a:solidFill>
                    <a:latin typeface="Open Sans Light"/>
                    <a:ea typeface="Open Sans Light"/>
                    <a:cs typeface="Open Sans Light"/>
                    <a:sym typeface="Open Sans Light"/>
                  </a:rPr>
                  <a:t>services &amp; durable goods.  This stable growth is expected to continue into 2025</a:t>
                </a:r>
                <a:endParaRPr sz="800" b="0" i="0" u="none" strike="noStrike" cap="none" dirty="0">
                  <a:solidFill>
                    <a:srgbClr val="FFFFFF"/>
                  </a:solidFill>
                  <a:latin typeface="Open Sans Light"/>
                  <a:ea typeface="Open Sans Light"/>
                  <a:cs typeface="Open Sans Light"/>
                  <a:sym typeface="Open Sans Light"/>
                </a:endParaRPr>
              </a:p>
            </p:txBody>
          </p:sp>
        </p:grpSp>
        <p:sp>
          <p:nvSpPr>
            <p:cNvPr id="90" name="Google Shape;90;p2">
              <a:extLst>
                <a:ext uri="{FF2B5EF4-FFF2-40B4-BE49-F238E27FC236}">
                  <a16:creationId xmlns:a16="http://schemas.microsoft.com/office/drawing/2014/main" id="{E5869CE9-889B-B64D-7136-D678B637D3BF}"/>
                </a:ext>
              </a:extLst>
            </p:cNvPr>
            <p:cNvSpPr/>
            <p:nvPr/>
          </p:nvSpPr>
          <p:spPr>
            <a:xfrm flipH="1">
              <a:off x="4709426" y="591228"/>
              <a:ext cx="45600" cy="9426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1" name="Google Shape;91;p2">
            <a:extLst>
              <a:ext uri="{FF2B5EF4-FFF2-40B4-BE49-F238E27FC236}">
                <a16:creationId xmlns:a16="http://schemas.microsoft.com/office/drawing/2014/main" id="{D0EEAFF4-22D9-FEE9-2FAA-6934B2314E0A}"/>
              </a:ext>
            </a:extLst>
          </p:cNvPr>
          <p:cNvGrpSpPr/>
          <p:nvPr/>
        </p:nvGrpSpPr>
        <p:grpSpPr>
          <a:xfrm>
            <a:off x="3081813" y="2747107"/>
            <a:ext cx="336839" cy="598923"/>
            <a:chOff x="3975100" y="4555398"/>
            <a:chExt cx="449119" cy="798564"/>
          </a:xfrm>
        </p:grpSpPr>
        <p:sp>
          <p:nvSpPr>
            <p:cNvPr id="92" name="Google Shape;92;p2">
              <a:extLst>
                <a:ext uri="{FF2B5EF4-FFF2-40B4-BE49-F238E27FC236}">
                  <a16:creationId xmlns:a16="http://schemas.microsoft.com/office/drawing/2014/main" id="{AE44F539-B3DD-D3F7-5A4F-DFAAB7C36A02}"/>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4</a:t>
              </a:r>
              <a:endParaRPr sz="1100" b="0" i="0" u="none" strike="noStrike" cap="none">
                <a:solidFill>
                  <a:srgbClr val="000000"/>
                </a:solidFill>
                <a:latin typeface="Open Sans Light"/>
                <a:ea typeface="Open Sans Light"/>
                <a:cs typeface="Open Sans Light"/>
                <a:sym typeface="Open Sans Light"/>
              </a:endParaRPr>
            </a:p>
          </p:txBody>
        </p:sp>
        <p:sp>
          <p:nvSpPr>
            <p:cNvPr id="93" name="Google Shape;93;p2">
              <a:extLst>
                <a:ext uri="{FF2B5EF4-FFF2-40B4-BE49-F238E27FC236}">
                  <a16:creationId xmlns:a16="http://schemas.microsoft.com/office/drawing/2014/main" id="{1CB9A1F2-ABC6-C5E8-DDB6-6CFAF367E9B5}"/>
                </a:ext>
              </a:extLst>
            </p:cNvPr>
            <p:cNvSpPr/>
            <p:nvPr/>
          </p:nvSpPr>
          <p:spPr>
            <a:xfrm>
              <a:off x="4378619" y="4622442"/>
              <a:ext cx="45600" cy="73152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5" name="Google Shape;95;p2">
            <a:extLst>
              <a:ext uri="{FF2B5EF4-FFF2-40B4-BE49-F238E27FC236}">
                <a16:creationId xmlns:a16="http://schemas.microsoft.com/office/drawing/2014/main" id="{A848A026-0E3C-9208-B899-273474197725}"/>
              </a:ext>
            </a:extLst>
          </p:cNvPr>
          <p:cNvGrpSpPr/>
          <p:nvPr/>
        </p:nvGrpSpPr>
        <p:grpSpPr>
          <a:xfrm>
            <a:off x="3115803" y="3495974"/>
            <a:ext cx="5747803" cy="1259374"/>
            <a:chOff x="3975100" y="4549503"/>
            <a:chExt cx="7663737" cy="1679166"/>
          </a:xfrm>
        </p:grpSpPr>
        <p:grpSp>
          <p:nvGrpSpPr>
            <p:cNvPr id="96" name="Google Shape;96;p2">
              <a:extLst>
                <a:ext uri="{FF2B5EF4-FFF2-40B4-BE49-F238E27FC236}">
                  <a16:creationId xmlns:a16="http://schemas.microsoft.com/office/drawing/2014/main" id="{D6A9E229-B592-15A9-6C41-A42484AB7670}"/>
                </a:ext>
              </a:extLst>
            </p:cNvPr>
            <p:cNvGrpSpPr/>
            <p:nvPr/>
          </p:nvGrpSpPr>
          <p:grpSpPr>
            <a:xfrm>
              <a:off x="4328165" y="4549503"/>
              <a:ext cx="7310672" cy="1679166"/>
              <a:chOff x="4328165" y="4715047"/>
              <a:chExt cx="7310672" cy="1679166"/>
            </a:xfrm>
          </p:grpSpPr>
          <p:sp>
            <p:nvSpPr>
              <p:cNvPr id="97" name="Google Shape;97;p2">
                <a:extLst>
                  <a:ext uri="{FF2B5EF4-FFF2-40B4-BE49-F238E27FC236}">
                    <a16:creationId xmlns:a16="http://schemas.microsoft.com/office/drawing/2014/main" id="{317D441D-3FF9-E023-63CC-6873A0D5C481}"/>
                  </a:ext>
                </a:extLst>
              </p:cNvPr>
              <p:cNvSpPr txBox="1"/>
              <p:nvPr/>
            </p:nvSpPr>
            <p:spPr>
              <a:xfrm>
                <a:off x="4362937" y="4715047"/>
                <a:ext cx="7275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FFFFFF"/>
                    </a:solidFill>
                    <a:latin typeface="Open Sans ExtraBold"/>
                    <a:ea typeface="Open Sans ExtraBold"/>
                    <a:cs typeface="Open Sans ExtraBold"/>
                    <a:sym typeface="Open Sans ExtraBold"/>
                  </a:rPr>
                  <a:t>The ”Known Unknowns”</a:t>
                </a:r>
                <a:endParaRPr sz="900" b="1" i="0" u="none" strike="noStrike" cap="none" dirty="0">
                  <a:solidFill>
                    <a:srgbClr val="000000"/>
                  </a:solidFill>
                  <a:latin typeface="Open Sans ExtraBold"/>
                  <a:ea typeface="Open Sans ExtraBold"/>
                  <a:cs typeface="Open Sans ExtraBold"/>
                  <a:sym typeface="Open Sans ExtraBold"/>
                </a:endParaRPr>
              </a:p>
            </p:txBody>
          </p:sp>
          <p:sp>
            <p:nvSpPr>
              <p:cNvPr id="98" name="Google Shape;98;p2">
                <a:extLst>
                  <a:ext uri="{FF2B5EF4-FFF2-40B4-BE49-F238E27FC236}">
                    <a16:creationId xmlns:a16="http://schemas.microsoft.com/office/drawing/2014/main" id="{CABF80D8-B266-8CD5-2101-2348BCEB2CA6}"/>
                  </a:ext>
                </a:extLst>
              </p:cNvPr>
              <p:cNvSpPr/>
              <p:nvPr/>
            </p:nvSpPr>
            <p:spPr>
              <a:xfrm flipH="1">
                <a:off x="4328165" y="4809252"/>
                <a:ext cx="45600" cy="1584961"/>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99" name="Google Shape;99;p2">
              <a:extLst>
                <a:ext uri="{FF2B5EF4-FFF2-40B4-BE49-F238E27FC236}">
                  <a16:creationId xmlns:a16="http://schemas.microsoft.com/office/drawing/2014/main" id="{2A97CD58-0835-339A-F4B6-6A8009633C53}"/>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5</a:t>
              </a:r>
              <a:endParaRPr sz="1100" b="0" i="0" u="none" strike="noStrike" cap="none">
                <a:solidFill>
                  <a:srgbClr val="000000"/>
                </a:solidFill>
                <a:latin typeface="Open Sans Light"/>
                <a:ea typeface="Open Sans Light"/>
                <a:cs typeface="Open Sans Light"/>
                <a:sym typeface="Open Sans Light"/>
              </a:endParaRPr>
            </a:p>
          </p:txBody>
        </p:sp>
        <p:sp>
          <p:nvSpPr>
            <p:cNvPr id="100" name="Google Shape;100;p2">
              <a:extLst>
                <a:ext uri="{FF2B5EF4-FFF2-40B4-BE49-F238E27FC236}">
                  <a16:creationId xmlns:a16="http://schemas.microsoft.com/office/drawing/2014/main" id="{43F6D070-5E79-1578-28A5-1B429E5C6328}"/>
                </a:ext>
              </a:extLst>
            </p:cNvPr>
            <p:cNvSpPr txBox="1"/>
            <p:nvPr/>
          </p:nvSpPr>
          <p:spPr>
            <a:xfrm>
              <a:off x="4415616" y="4995621"/>
              <a:ext cx="7182900" cy="12208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rgbClr val="FFFFFF"/>
                  </a:solidFill>
                  <a:latin typeface="Open Sans Light"/>
                  <a:ea typeface="Open Sans Light"/>
                  <a:cs typeface="Open Sans Light"/>
                  <a:sym typeface="Open Sans Light"/>
                </a:rPr>
                <a:t>Economy is on solid ground </a:t>
              </a:r>
              <a:r>
                <a:rPr lang="en" sz="1100" b="0" i="0" u="none" strike="noStrike" cap="none" dirty="0" err="1">
                  <a:solidFill>
                    <a:srgbClr val="FFFFFF"/>
                  </a:solidFill>
                  <a:latin typeface="Open Sans Light"/>
                  <a:ea typeface="Open Sans Light"/>
                  <a:cs typeface="Open Sans Light"/>
                  <a:sym typeface="Open Sans Light"/>
                </a:rPr>
                <a:t>accor</a:t>
              </a:r>
              <a:r>
                <a:rPr lang="en-US" sz="1100" b="0" i="0" u="none" strike="noStrike" cap="none" dirty="0">
                  <a:solidFill>
                    <a:srgbClr val="FFFFFF"/>
                  </a:solidFill>
                  <a:latin typeface="Open Sans Light"/>
                  <a:ea typeface="Open Sans Light"/>
                  <a:cs typeface="Open Sans Light"/>
                  <a:sym typeface="Open Sans Light"/>
                </a:rPr>
                <a:t>d</a:t>
              </a:r>
              <a:r>
                <a:rPr lang="en" sz="1100" b="0" i="0" u="none" strike="noStrike" cap="none" dirty="0" err="1">
                  <a:solidFill>
                    <a:srgbClr val="FFFFFF"/>
                  </a:solidFill>
                  <a:latin typeface="Open Sans Light"/>
                  <a:ea typeface="Open Sans Light"/>
                  <a:cs typeface="Open Sans Light"/>
                  <a:sym typeface="Open Sans Light"/>
                </a:rPr>
                <a:t>ing</a:t>
              </a:r>
              <a:r>
                <a:rPr lang="en" sz="1100" b="0" i="0" u="none" strike="noStrike" cap="none" dirty="0">
                  <a:solidFill>
                    <a:srgbClr val="FFFFFF"/>
                  </a:solidFill>
                  <a:latin typeface="Open Sans Light"/>
                  <a:ea typeface="Open Sans Light"/>
                  <a:cs typeface="Open Sans Light"/>
                  <a:sym typeface="Open Sans Light"/>
                </a:rPr>
                <a:t> to the Federal Reserve and monetary policy is in a holding pattern with rates in the face of the known unknowns</a:t>
              </a:r>
            </a:p>
            <a:p>
              <a:pPr marL="0" marR="0" lvl="0" indent="0" algn="l" rtl="0">
                <a:lnSpc>
                  <a:spcPct val="100000"/>
                </a:lnSpc>
                <a:spcBef>
                  <a:spcPts val="0"/>
                </a:spcBef>
                <a:spcAft>
                  <a:spcPts val="0"/>
                </a:spcAft>
                <a:buClr>
                  <a:srgbClr val="000000"/>
                </a:buClr>
                <a:buSzPts val="1200"/>
                <a:buFont typeface="Arial"/>
                <a:buNone/>
              </a:pPr>
              <a:endParaRPr lang="en" sz="1100" dirty="0">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rgbClr val="FFFFFF"/>
                  </a:solidFill>
                  <a:latin typeface="Open Sans Light"/>
                  <a:ea typeface="Open Sans Light"/>
                  <a:cs typeface="Open Sans Light"/>
                  <a:sym typeface="Open Sans Light"/>
                </a:rPr>
                <a:t>Fiscal and Trade policies are the key known unknowns that will play a role in shaping the economy in 2025 </a:t>
              </a:r>
              <a:endParaRPr sz="1100" b="0" i="0" u="none" strike="noStrike" cap="none" dirty="0">
                <a:solidFill>
                  <a:srgbClr val="FFFFFF"/>
                </a:solidFill>
                <a:latin typeface="Open Sans Light"/>
                <a:ea typeface="Open Sans Light"/>
                <a:cs typeface="Open Sans Light"/>
                <a:sym typeface="Open Sans Light"/>
              </a:endParaRPr>
            </a:p>
          </p:txBody>
        </p:sp>
      </p:grpSp>
      <p:grpSp>
        <p:nvGrpSpPr>
          <p:cNvPr id="103" name="Google Shape;103;p2">
            <a:extLst>
              <a:ext uri="{FF2B5EF4-FFF2-40B4-BE49-F238E27FC236}">
                <a16:creationId xmlns:a16="http://schemas.microsoft.com/office/drawing/2014/main" id="{E2CDE9F2-E06C-6968-B807-19046BC65643}"/>
              </a:ext>
            </a:extLst>
          </p:cNvPr>
          <p:cNvGrpSpPr/>
          <p:nvPr/>
        </p:nvGrpSpPr>
        <p:grpSpPr>
          <a:xfrm>
            <a:off x="3096883" y="1921673"/>
            <a:ext cx="5734435" cy="921536"/>
            <a:chOff x="3975100" y="2766297"/>
            <a:chExt cx="7645913" cy="1228712"/>
          </a:xfrm>
        </p:grpSpPr>
        <p:grpSp>
          <p:nvGrpSpPr>
            <p:cNvPr id="104" name="Google Shape;104;p2">
              <a:extLst>
                <a:ext uri="{FF2B5EF4-FFF2-40B4-BE49-F238E27FC236}">
                  <a16:creationId xmlns:a16="http://schemas.microsoft.com/office/drawing/2014/main" id="{EE4FDA51-49DC-B910-AB5F-F3146FD14C18}"/>
                </a:ext>
              </a:extLst>
            </p:cNvPr>
            <p:cNvGrpSpPr/>
            <p:nvPr/>
          </p:nvGrpSpPr>
          <p:grpSpPr>
            <a:xfrm>
              <a:off x="4358525" y="2797075"/>
              <a:ext cx="6647152" cy="883140"/>
              <a:chOff x="4358525" y="2749539"/>
              <a:chExt cx="6647152" cy="883140"/>
            </a:xfrm>
          </p:grpSpPr>
          <p:sp>
            <p:nvSpPr>
              <p:cNvPr id="105" name="Google Shape;105;p2">
                <a:extLst>
                  <a:ext uri="{FF2B5EF4-FFF2-40B4-BE49-F238E27FC236}">
                    <a16:creationId xmlns:a16="http://schemas.microsoft.com/office/drawing/2014/main" id="{A9D31FB0-E6CF-787E-08B1-262AFB40D9F3}"/>
                  </a:ext>
                </a:extLst>
              </p:cNvPr>
              <p:cNvSpPr txBox="1"/>
              <p:nvPr/>
            </p:nvSpPr>
            <p:spPr>
              <a:xfrm>
                <a:off x="4413177" y="2749539"/>
                <a:ext cx="65925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Inflation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06" name="Google Shape;106;p2">
                <a:extLst>
                  <a:ext uri="{FF2B5EF4-FFF2-40B4-BE49-F238E27FC236}">
                    <a16:creationId xmlns:a16="http://schemas.microsoft.com/office/drawing/2014/main" id="{A7BE4BF3-5FFB-756D-AA28-7E5D776F9DB4}"/>
                  </a:ext>
                </a:extLst>
              </p:cNvPr>
              <p:cNvSpPr/>
              <p:nvPr/>
            </p:nvSpPr>
            <p:spPr>
              <a:xfrm>
                <a:off x="4358525" y="2809779"/>
                <a:ext cx="456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107" name="Google Shape;107;p2">
              <a:extLst>
                <a:ext uri="{FF2B5EF4-FFF2-40B4-BE49-F238E27FC236}">
                  <a16:creationId xmlns:a16="http://schemas.microsoft.com/office/drawing/2014/main" id="{E88645E1-090B-7A3A-2413-DF341CAF8548}"/>
                </a:ext>
              </a:extLst>
            </p:cNvPr>
            <p:cNvSpPr txBox="1"/>
            <p:nvPr/>
          </p:nvSpPr>
          <p:spPr>
            <a:xfrm>
              <a:off x="4431213" y="3164055"/>
              <a:ext cx="7189800" cy="83095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dirty="0">
                  <a:solidFill>
                    <a:schemeClr val="lt1"/>
                  </a:solidFill>
                  <a:latin typeface="Open Sans Light"/>
                  <a:ea typeface="Open Sans Light"/>
                  <a:cs typeface="Open Sans Light"/>
                  <a:sym typeface="Open Sans Light"/>
                </a:rPr>
                <a:t>Global and domestic economic factors, including key indicators like housing, wages, supply chains and policy will determine future inflation trends and economic movements in 2025, but for now inflation is near target range, albeit slightly elevated</a:t>
              </a:r>
              <a:endParaRPr sz="800" b="0" i="0" u="none" strike="noStrike" cap="none" dirty="0">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dirty="0">
                <a:solidFill>
                  <a:srgbClr val="000000"/>
                </a:solidFill>
                <a:latin typeface="Open Sans Light"/>
                <a:ea typeface="Open Sans Light"/>
                <a:cs typeface="Open Sans Light"/>
                <a:sym typeface="Open Sans Light"/>
              </a:endParaRPr>
            </a:p>
          </p:txBody>
        </p:sp>
        <p:sp>
          <p:nvSpPr>
            <p:cNvPr id="108" name="Google Shape;108;p2">
              <a:extLst>
                <a:ext uri="{FF2B5EF4-FFF2-40B4-BE49-F238E27FC236}">
                  <a16:creationId xmlns:a16="http://schemas.microsoft.com/office/drawing/2014/main" id="{6B20C457-5C9A-2214-A4CC-9DE417A0A51C}"/>
                </a:ext>
              </a:extLst>
            </p:cNvPr>
            <p:cNvSpPr txBox="1"/>
            <p:nvPr/>
          </p:nvSpPr>
          <p:spPr>
            <a:xfrm>
              <a:off x="3975100" y="276629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3</a:t>
              </a:r>
              <a:endParaRPr sz="1100" b="0" i="0" u="none" strike="noStrike" cap="none">
                <a:solidFill>
                  <a:srgbClr val="000000"/>
                </a:solidFill>
                <a:latin typeface="Open Sans Light"/>
                <a:ea typeface="Open Sans Light"/>
                <a:cs typeface="Open Sans Light"/>
                <a:sym typeface="Open Sans Light"/>
              </a:endParaRPr>
            </a:p>
          </p:txBody>
        </p:sp>
      </p:grpSp>
      <p:pic>
        <p:nvPicPr>
          <p:cNvPr id="109" name="Google Shape;109;p2">
            <a:extLst>
              <a:ext uri="{FF2B5EF4-FFF2-40B4-BE49-F238E27FC236}">
                <a16:creationId xmlns:a16="http://schemas.microsoft.com/office/drawing/2014/main" id="{DEFB3524-A5AA-DBC3-27E0-BD3EBCC3F08A}"/>
              </a:ext>
            </a:extLst>
          </p:cNvPr>
          <p:cNvPicPr preferRelativeResize="0"/>
          <p:nvPr/>
        </p:nvPicPr>
        <p:blipFill rotWithShape="1">
          <a:blip r:embed="rId3">
            <a:alphaModFix/>
          </a:blip>
          <a:srcRect/>
          <a:stretch/>
        </p:blipFill>
        <p:spPr>
          <a:xfrm>
            <a:off x="1668966" y="3335018"/>
            <a:ext cx="915663" cy="1394303"/>
          </a:xfrm>
          <a:prstGeom prst="rect">
            <a:avLst/>
          </a:prstGeom>
          <a:noFill/>
          <a:ln>
            <a:noFill/>
          </a:ln>
        </p:spPr>
      </p:pic>
      <p:sp>
        <p:nvSpPr>
          <p:cNvPr id="110" name="Google Shape;110;p2">
            <a:extLst>
              <a:ext uri="{FF2B5EF4-FFF2-40B4-BE49-F238E27FC236}">
                <a16:creationId xmlns:a16="http://schemas.microsoft.com/office/drawing/2014/main" id="{F763F788-F376-61BE-0D77-5B3BDD25164C}"/>
              </a:ext>
            </a:extLst>
          </p:cNvPr>
          <p:cNvSpPr txBox="1"/>
          <p:nvPr/>
        </p:nvSpPr>
        <p:spPr>
          <a:xfrm>
            <a:off x="3465854" y="2770420"/>
            <a:ext cx="4944375" cy="30015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Housing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11" name="Google Shape;111;p2">
            <a:extLst>
              <a:ext uri="{FF2B5EF4-FFF2-40B4-BE49-F238E27FC236}">
                <a16:creationId xmlns:a16="http://schemas.microsoft.com/office/drawing/2014/main" id="{2728275A-2433-9346-89AA-C731917FCC00}"/>
              </a:ext>
            </a:extLst>
          </p:cNvPr>
          <p:cNvSpPr txBox="1"/>
          <p:nvPr/>
        </p:nvSpPr>
        <p:spPr>
          <a:xfrm>
            <a:off x="3476307" y="3011169"/>
            <a:ext cx="5392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200"/>
              <a:buFont typeface="Arial"/>
              <a:buNone/>
            </a:pPr>
            <a:r>
              <a:rPr lang="en" sz="900" dirty="0">
                <a:solidFill>
                  <a:schemeClr val="lt1"/>
                </a:solidFill>
                <a:latin typeface="Open Sans Light"/>
                <a:ea typeface="Open Sans Light"/>
                <a:cs typeface="Open Sans Light"/>
                <a:sym typeface="Open Sans Light"/>
              </a:rPr>
              <a:t>Housing prices </a:t>
            </a:r>
            <a:r>
              <a:rPr lang="en-US" sz="900" dirty="0">
                <a:solidFill>
                  <a:schemeClr val="lt1"/>
                </a:solidFill>
                <a:latin typeface="Open Sans Light"/>
                <a:ea typeface="Open Sans Light"/>
                <a:cs typeface="Open Sans Light"/>
                <a:sym typeface="Open Sans Light"/>
              </a:rPr>
              <a:t>likely</a:t>
            </a:r>
            <a:r>
              <a:rPr lang="en" sz="900" dirty="0">
                <a:solidFill>
                  <a:schemeClr val="lt1"/>
                </a:solidFill>
                <a:latin typeface="Open Sans Light"/>
                <a:ea typeface="Open Sans Light"/>
                <a:cs typeface="Open Sans Light"/>
                <a:sym typeface="Open Sans Light"/>
              </a:rPr>
              <a:t> to remain elevated in the midst of limited supply, vacancy, along with affordability challenges due to elevated mortgage rates.</a:t>
            </a:r>
            <a:endParaRPr sz="900"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900" dirty="0">
              <a:solidFill>
                <a:schemeClr val="lt1"/>
              </a:solidFill>
              <a:latin typeface="Open Sans Light"/>
              <a:ea typeface="Open Sans Light"/>
              <a:cs typeface="Open Sans Light"/>
              <a:sym typeface="Open Sans Light"/>
            </a:endParaRPr>
          </a:p>
        </p:txBody>
      </p:sp>
      <p:sp>
        <p:nvSpPr>
          <p:cNvPr id="2" name="Rectangle 1">
            <a:extLst>
              <a:ext uri="{FF2B5EF4-FFF2-40B4-BE49-F238E27FC236}">
                <a16:creationId xmlns:a16="http://schemas.microsoft.com/office/drawing/2014/main" id="{53CEF634-D173-2462-2143-33B20ABC76E1}"/>
              </a:ext>
            </a:extLst>
          </p:cNvPr>
          <p:cNvSpPr/>
          <p:nvPr/>
        </p:nvSpPr>
        <p:spPr>
          <a:xfrm>
            <a:off x="3476307" y="3845285"/>
            <a:ext cx="5355011" cy="392386"/>
          </a:xfrm>
          <a:prstGeom prst="rect">
            <a:avLst/>
          </a:prstGeom>
          <a:solidFill>
            <a:srgbClr val="0B3B55">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9211237-D68C-A107-B908-3999FE2F1258}"/>
              </a:ext>
            </a:extLst>
          </p:cNvPr>
          <p:cNvSpPr/>
          <p:nvPr/>
        </p:nvSpPr>
        <p:spPr>
          <a:xfrm>
            <a:off x="2861984" y="212937"/>
            <a:ext cx="6071287" cy="3214821"/>
          </a:xfrm>
          <a:prstGeom prst="rect">
            <a:avLst/>
          </a:prstGeom>
          <a:solidFill>
            <a:srgbClr val="0B3B55">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524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58C1ADA2-B546-272E-5310-CBE0179FC26D}"/>
            </a:ext>
          </a:extLst>
        </p:cNvPr>
        <p:cNvGrpSpPr/>
        <p:nvPr/>
      </p:nvGrpSpPr>
      <p:grpSpPr>
        <a:xfrm>
          <a:off x="0" y="0"/>
          <a:ext cx="0" cy="0"/>
          <a:chOff x="0" y="0"/>
          <a:chExt cx="0" cy="0"/>
        </a:xfrm>
      </p:grpSpPr>
      <p:sp>
        <p:nvSpPr>
          <p:cNvPr id="76" name="Google Shape;76;p2">
            <a:extLst>
              <a:ext uri="{FF2B5EF4-FFF2-40B4-BE49-F238E27FC236}">
                <a16:creationId xmlns:a16="http://schemas.microsoft.com/office/drawing/2014/main" id="{A346F8E7-9F19-1C85-2C39-E0BB9DAE70D1}"/>
              </a:ext>
            </a:extLst>
          </p:cNvPr>
          <p:cNvSpPr/>
          <p:nvPr/>
        </p:nvSpPr>
        <p:spPr>
          <a:xfrm>
            <a:off x="5043" y="3214"/>
            <a:ext cx="9144000" cy="5143500"/>
          </a:xfrm>
          <a:prstGeom prst="rect">
            <a:avLst/>
          </a:prstGeom>
          <a:solidFill>
            <a:srgbClr val="0C3B5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sp>
        <p:nvSpPr>
          <p:cNvPr id="77" name="Google Shape;77;p2">
            <a:extLst>
              <a:ext uri="{FF2B5EF4-FFF2-40B4-BE49-F238E27FC236}">
                <a16:creationId xmlns:a16="http://schemas.microsoft.com/office/drawing/2014/main" id="{92AC0BDE-3658-8E9F-D2ED-8F2399D2987E}"/>
              </a:ext>
            </a:extLst>
          </p:cNvPr>
          <p:cNvSpPr txBox="1">
            <a:spLocks noGrp="1"/>
          </p:cNvSpPr>
          <p:nvPr>
            <p:ph type="ctrTitle"/>
          </p:nvPr>
        </p:nvSpPr>
        <p:spPr>
          <a:xfrm>
            <a:off x="440832" y="379769"/>
            <a:ext cx="2210100" cy="610800"/>
          </a:xfrm>
          <a:prstGeom prst="rect">
            <a:avLst/>
          </a:prstGeom>
          <a:noFill/>
          <a:ln>
            <a:noFill/>
          </a:ln>
        </p:spPr>
        <p:txBody>
          <a:bodyPr spcFirstLastPara="1" wrap="square" lIns="68575" tIns="34275" rIns="68575" bIns="34275" anchor="b" anchorCtr="0">
            <a:noAutofit/>
          </a:bodyPr>
          <a:lstStyle/>
          <a:p>
            <a:pPr marL="0" lvl="0" indent="0" algn="r" rtl="0">
              <a:lnSpc>
                <a:spcPct val="127416"/>
              </a:lnSpc>
              <a:spcBef>
                <a:spcPts val="0"/>
              </a:spcBef>
              <a:spcAft>
                <a:spcPts val="0"/>
              </a:spcAft>
              <a:buSzPts val="2700"/>
              <a:buNone/>
            </a:pPr>
            <a:r>
              <a:rPr lang="en" sz="2700" b="1">
                <a:solidFill>
                  <a:schemeClr val="lt1"/>
                </a:solidFill>
                <a:latin typeface="Open Sans ExtraBold"/>
                <a:ea typeface="Open Sans ExtraBold"/>
                <a:cs typeface="Open Sans ExtraBold"/>
                <a:sym typeface="Open Sans ExtraBold"/>
              </a:rPr>
              <a:t>Overview</a:t>
            </a:r>
            <a:endParaRPr sz="3300"/>
          </a:p>
        </p:txBody>
      </p:sp>
      <p:cxnSp>
        <p:nvCxnSpPr>
          <p:cNvPr id="78" name="Google Shape;78;p2">
            <a:extLst>
              <a:ext uri="{FF2B5EF4-FFF2-40B4-BE49-F238E27FC236}">
                <a16:creationId xmlns:a16="http://schemas.microsoft.com/office/drawing/2014/main" id="{2F621886-1324-F0CD-0975-9F9599FAD9AF}"/>
              </a:ext>
            </a:extLst>
          </p:cNvPr>
          <p:cNvCxnSpPr/>
          <p:nvPr/>
        </p:nvCxnSpPr>
        <p:spPr>
          <a:xfrm flipH="1">
            <a:off x="2733875" y="402590"/>
            <a:ext cx="51900" cy="4411500"/>
          </a:xfrm>
          <a:prstGeom prst="straightConnector1">
            <a:avLst/>
          </a:prstGeom>
          <a:noFill/>
          <a:ln w="38100" cap="flat" cmpd="sng">
            <a:solidFill>
              <a:schemeClr val="lt1"/>
            </a:solidFill>
            <a:prstDash val="dot"/>
            <a:round/>
            <a:headEnd type="none" w="sm" len="sm"/>
            <a:tailEnd type="none" w="sm" len="sm"/>
          </a:ln>
        </p:spPr>
      </p:cxnSp>
      <p:grpSp>
        <p:nvGrpSpPr>
          <p:cNvPr id="79" name="Google Shape;79;p2">
            <a:extLst>
              <a:ext uri="{FF2B5EF4-FFF2-40B4-BE49-F238E27FC236}">
                <a16:creationId xmlns:a16="http://schemas.microsoft.com/office/drawing/2014/main" id="{E98C5760-409A-4ADE-7EF1-EABE6CC0E54B}"/>
              </a:ext>
            </a:extLst>
          </p:cNvPr>
          <p:cNvGrpSpPr/>
          <p:nvPr/>
        </p:nvGrpSpPr>
        <p:grpSpPr>
          <a:xfrm>
            <a:off x="3083801" y="1203982"/>
            <a:ext cx="5805400" cy="671879"/>
            <a:chOff x="3975100" y="4549503"/>
            <a:chExt cx="8101312" cy="895839"/>
          </a:xfrm>
        </p:grpSpPr>
        <p:grpSp>
          <p:nvGrpSpPr>
            <p:cNvPr id="80" name="Google Shape;80;p2">
              <a:extLst>
                <a:ext uri="{FF2B5EF4-FFF2-40B4-BE49-F238E27FC236}">
                  <a16:creationId xmlns:a16="http://schemas.microsoft.com/office/drawing/2014/main" id="{F2EBBFCB-5037-9330-6268-18932E42680C}"/>
                </a:ext>
              </a:extLst>
            </p:cNvPr>
            <p:cNvGrpSpPr/>
            <p:nvPr/>
          </p:nvGrpSpPr>
          <p:grpSpPr>
            <a:xfrm>
              <a:off x="4399927" y="4549503"/>
              <a:ext cx="7676485" cy="895839"/>
              <a:chOff x="4399927" y="4715047"/>
              <a:chExt cx="7676485" cy="895839"/>
            </a:xfrm>
          </p:grpSpPr>
          <p:sp>
            <p:nvSpPr>
              <p:cNvPr id="81" name="Google Shape;81;p2">
                <a:extLst>
                  <a:ext uri="{FF2B5EF4-FFF2-40B4-BE49-F238E27FC236}">
                    <a16:creationId xmlns:a16="http://schemas.microsoft.com/office/drawing/2014/main" id="{BE422952-ECEE-BE4F-620B-B57FA5D359CD}"/>
                  </a:ext>
                </a:extLst>
              </p:cNvPr>
              <p:cNvSpPr txBox="1"/>
              <p:nvPr/>
            </p:nvSpPr>
            <p:spPr>
              <a:xfrm>
                <a:off x="4436612" y="4715047"/>
                <a:ext cx="76398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Labor Markets </a:t>
                </a:r>
                <a:endParaRPr sz="1500" b="1" i="0" u="none" strike="noStrike" cap="none">
                  <a:solidFill>
                    <a:srgbClr val="FFFFFF"/>
                  </a:solidFill>
                  <a:latin typeface="Open Sans ExtraBold"/>
                  <a:ea typeface="Open Sans ExtraBold"/>
                  <a:cs typeface="Open Sans ExtraBold"/>
                  <a:sym typeface="Open Sans ExtraBold"/>
                </a:endParaRPr>
              </a:p>
            </p:txBody>
          </p:sp>
          <p:sp>
            <p:nvSpPr>
              <p:cNvPr id="82" name="Google Shape;82;p2">
                <a:extLst>
                  <a:ext uri="{FF2B5EF4-FFF2-40B4-BE49-F238E27FC236}">
                    <a16:creationId xmlns:a16="http://schemas.microsoft.com/office/drawing/2014/main" id="{2FAB2C08-6FB3-3DBE-EA4D-62E181A4BEF4}"/>
                  </a:ext>
                </a:extLst>
              </p:cNvPr>
              <p:cNvSpPr/>
              <p:nvPr/>
            </p:nvSpPr>
            <p:spPr>
              <a:xfrm>
                <a:off x="4399927" y="4787986"/>
                <a:ext cx="477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83" name="Google Shape;83;p2">
              <a:extLst>
                <a:ext uri="{FF2B5EF4-FFF2-40B4-BE49-F238E27FC236}">
                  <a16:creationId xmlns:a16="http://schemas.microsoft.com/office/drawing/2014/main" id="{F81787A3-8540-E9F3-FFFD-46A4D945491D}"/>
                </a:ext>
              </a:extLst>
            </p:cNvPr>
            <p:cNvSpPr txBox="1"/>
            <p:nvPr/>
          </p:nvSpPr>
          <p:spPr>
            <a:xfrm>
              <a:off x="3975100" y="4555398"/>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2</a:t>
              </a:r>
              <a:endParaRPr sz="1100" b="0" i="0" u="none" strike="noStrike" cap="none">
                <a:solidFill>
                  <a:srgbClr val="000000"/>
                </a:solidFill>
                <a:latin typeface="Open Sans Light"/>
                <a:ea typeface="Open Sans Light"/>
                <a:cs typeface="Open Sans Light"/>
                <a:sym typeface="Open Sans Light"/>
              </a:endParaRPr>
            </a:p>
          </p:txBody>
        </p:sp>
        <p:sp>
          <p:nvSpPr>
            <p:cNvPr id="84" name="Google Shape;84;p2">
              <a:extLst>
                <a:ext uri="{FF2B5EF4-FFF2-40B4-BE49-F238E27FC236}">
                  <a16:creationId xmlns:a16="http://schemas.microsoft.com/office/drawing/2014/main" id="{F27C08F5-7A02-AA13-336E-4FD79A77DB2C}"/>
                </a:ext>
              </a:extLst>
            </p:cNvPr>
            <p:cNvSpPr txBox="1"/>
            <p:nvPr/>
          </p:nvSpPr>
          <p:spPr>
            <a:xfrm>
              <a:off x="4448107" y="4913004"/>
              <a:ext cx="7293901" cy="4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labor market </a:t>
              </a:r>
              <a:r>
                <a:rPr lang="en" sz="900" dirty="0">
                  <a:solidFill>
                    <a:schemeClr val="lt1"/>
                  </a:solidFill>
                  <a:latin typeface="Open Sans Light"/>
                  <a:ea typeface="Open Sans Light"/>
                  <a:cs typeface="Open Sans Light"/>
                  <a:sym typeface="Open Sans Light"/>
                </a:rPr>
                <a:t>continue to </a:t>
              </a:r>
              <a:r>
                <a:rPr lang="en" sz="900" b="0" i="0" u="none" strike="noStrike" cap="none" dirty="0">
                  <a:solidFill>
                    <a:schemeClr val="lt1"/>
                  </a:solidFill>
                  <a:latin typeface="Open Sans Light"/>
                  <a:ea typeface="Open Sans Light"/>
                  <a:cs typeface="Open Sans Light"/>
                  <a:sym typeface="Open Sans Light"/>
                </a:rPr>
                <a:t>soften as unemployment was consistent at relatively low rates throughout the year. The labor force participation rate shows signs of a new normal.</a:t>
              </a:r>
              <a:endParaRPr sz="900" b="0" i="0" u="none" strike="noStrike" cap="none" dirty="0">
                <a:solidFill>
                  <a:schemeClr val="lt1"/>
                </a:solidFill>
                <a:latin typeface="Open Sans Light"/>
                <a:ea typeface="Open Sans Light"/>
                <a:cs typeface="Open Sans Light"/>
                <a:sym typeface="Open Sans Light"/>
              </a:endParaRPr>
            </a:p>
          </p:txBody>
        </p:sp>
      </p:grpSp>
      <p:grpSp>
        <p:nvGrpSpPr>
          <p:cNvPr id="85" name="Google Shape;85;p2">
            <a:extLst>
              <a:ext uri="{FF2B5EF4-FFF2-40B4-BE49-F238E27FC236}">
                <a16:creationId xmlns:a16="http://schemas.microsoft.com/office/drawing/2014/main" id="{8B866FBF-0661-83C9-C3D6-CDC99C8459F2}"/>
              </a:ext>
            </a:extLst>
          </p:cNvPr>
          <p:cNvGrpSpPr/>
          <p:nvPr/>
        </p:nvGrpSpPr>
        <p:grpSpPr>
          <a:xfrm>
            <a:off x="3102556" y="286294"/>
            <a:ext cx="5542482" cy="795686"/>
            <a:chOff x="4343375" y="472914"/>
            <a:chExt cx="7389976" cy="1060914"/>
          </a:xfrm>
        </p:grpSpPr>
        <p:grpSp>
          <p:nvGrpSpPr>
            <p:cNvPr id="86" name="Google Shape;86;p2">
              <a:extLst>
                <a:ext uri="{FF2B5EF4-FFF2-40B4-BE49-F238E27FC236}">
                  <a16:creationId xmlns:a16="http://schemas.microsoft.com/office/drawing/2014/main" id="{B6B8176D-7622-FCB1-217C-609E7561B59C}"/>
                </a:ext>
              </a:extLst>
            </p:cNvPr>
            <p:cNvGrpSpPr/>
            <p:nvPr/>
          </p:nvGrpSpPr>
          <p:grpSpPr>
            <a:xfrm>
              <a:off x="4343375" y="472914"/>
              <a:ext cx="7389976" cy="1027287"/>
              <a:chOff x="3975100" y="993147"/>
              <a:chExt cx="7389976" cy="1027287"/>
            </a:xfrm>
          </p:grpSpPr>
          <p:sp>
            <p:nvSpPr>
              <p:cNvPr id="87" name="Google Shape;87;p2">
                <a:extLst>
                  <a:ext uri="{FF2B5EF4-FFF2-40B4-BE49-F238E27FC236}">
                    <a16:creationId xmlns:a16="http://schemas.microsoft.com/office/drawing/2014/main" id="{68758E3A-A3EF-F371-71DB-9BAE3B360268}"/>
                  </a:ext>
                </a:extLst>
              </p:cNvPr>
              <p:cNvSpPr txBox="1"/>
              <p:nvPr/>
            </p:nvSpPr>
            <p:spPr>
              <a:xfrm>
                <a:off x="4413176" y="1019247"/>
                <a:ext cx="6951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500" b="1" i="0" u="none" strike="noStrike" cap="none">
                    <a:solidFill>
                      <a:srgbClr val="FFFFFF"/>
                    </a:solidFill>
                    <a:latin typeface="Open Sans ExtraBold"/>
                    <a:ea typeface="Open Sans ExtraBold"/>
                    <a:cs typeface="Open Sans ExtraBold"/>
                    <a:sym typeface="Open Sans ExtraBold"/>
                  </a:rPr>
                  <a:t>Economic growth</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88" name="Google Shape;88;p2">
                <a:extLst>
                  <a:ext uri="{FF2B5EF4-FFF2-40B4-BE49-F238E27FC236}">
                    <a16:creationId xmlns:a16="http://schemas.microsoft.com/office/drawing/2014/main" id="{051C75F6-3303-40B7-BFA5-42B8ABE58B0D}"/>
                  </a:ext>
                </a:extLst>
              </p:cNvPr>
              <p:cNvSpPr txBox="1"/>
              <p:nvPr/>
            </p:nvSpPr>
            <p:spPr>
              <a:xfrm>
                <a:off x="3975100" y="99314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1</a:t>
                </a:r>
                <a:endParaRPr sz="1100" b="0" i="0" u="none" strike="noStrike" cap="none">
                  <a:solidFill>
                    <a:srgbClr val="000000"/>
                  </a:solidFill>
                  <a:latin typeface="Open Sans Light"/>
                  <a:ea typeface="Open Sans Light"/>
                  <a:cs typeface="Open Sans Light"/>
                  <a:sym typeface="Open Sans Light"/>
                </a:endParaRPr>
              </a:p>
            </p:txBody>
          </p:sp>
          <p:sp>
            <p:nvSpPr>
              <p:cNvPr id="89" name="Google Shape;89;p2">
                <a:extLst>
                  <a:ext uri="{FF2B5EF4-FFF2-40B4-BE49-F238E27FC236}">
                    <a16:creationId xmlns:a16="http://schemas.microsoft.com/office/drawing/2014/main" id="{7858B39C-79C9-8F0F-00E3-F09B3B021FDA}"/>
                  </a:ext>
                </a:extLst>
              </p:cNvPr>
              <p:cNvSpPr txBox="1"/>
              <p:nvPr/>
            </p:nvSpPr>
            <p:spPr>
              <a:xfrm>
                <a:off x="4413183" y="1374143"/>
                <a:ext cx="6822900" cy="64629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United States Economy grew at </a:t>
                </a:r>
                <a:r>
                  <a:rPr lang="en" sz="900" dirty="0">
                    <a:solidFill>
                      <a:schemeClr val="lt1"/>
                    </a:solidFill>
                    <a:latin typeface="Open Sans Light"/>
                    <a:ea typeface="Open Sans Light"/>
                    <a:cs typeface="Open Sans Light"/>
                    <a:sym typeface="Open Sans Light"/>
                  </a:rPr>
                  <a:t>2.8%</a:t>
                </a:r>
                <a:r>
                  <a:rPr lang="en" sz="900" b="0" i="0" u="none" strike="noStrike" cap="none" dirty="0">
                    <a:solidFill>
                      <a:schemeClr val="lt1"/>
                    </a:solidFill>
                    <a:latin typeface="Open Sans Light"/>
                    <a:ea typeface="Open Sans Light"/>
                    <a:cs typeface="Open Sans Light"/>
                    <a:sym typeface="Open Sans Light"/>
                  </a:rPr>
                  <a:t> in 2024. This moderate growth was driven through consumer spending specifically on </a:t>
                </a:r>
                <a:r>
                  <a:rPr lang="en" sz="900" dirty="0">
                    <a:solidFill>
                      <a:schemeClr val="lt1"/>
                    </a:solidFill>
                    <a:latin typeface="Open Sans Light"/>
                    <a:ea typeface="Open Sans Light"/>
                    <a:cs typeface="Open Sans Light"/>
                    <a:sym typeface="Open Sans Light"/>
                  </a:rPr>
                  <a:t>services &amp; durable goods.  This stable growth is expected to continue into 2025</a:t>
                </a:r>
                <a:endParaRPr sz="800" b="0" i="0" u="none" strike="noStrike" cap="none" dirty="0">
                  <a:solidFill>
                    <a:srgbClr val="FFFFFF"/>
                  </a:solidFill>
                  <a:latin typeface="Open Sans Light"/>
                  <a:ea typeface="Open Sans Light"/>
                  <a:cs typeface="Open Sans Light"/>
                  <a:sym typeface="Open Sans Light"/>
                </a:endParaRPr>
              </a:p>
            </p:txBody>
          </p:sp>
        </p:grpSp>
        <p:sp>
          <p:nvSpPr>
            <p:cNvPr id="90" name="Google Shape;90;p2">
              <a:extLst>
                <a:ext uri="{FF2B5EF4-FFF2-40B4-BE49-F238E27FC236}">
                  <a16:creationId xmlns:a16="http://schemas.microsoft.com/office/drawing/2014/main" id="{9EACD486-45A8-1179-119B-FAB2AD1D951E}"/>
                </a:ext>
              </a:extLst>
            </p:cNvPr>
            <p:cNvSpPr/>
            <p:nvPr/>
          </p:nvSpPr>
          <p:spPr>
            <a:xfrm flipH="1">
              <a:off x="4709426" y="591228"/>
              <a:ext cx="45600" cy="9426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1" name="Google Shape;91;p2">
            <a:extLst>
              <a:ext uri="{FF2B5EF4-FFF2-40B4-BE49-F238E27FC236}">
                <a16:creationId xmlns:a16="http://schemas.microsoft.com/office/drawing/2014/main" id="{F580FABB-1A01-5083-B459-22013466A47A}"/>
              </a:ext>
            </a:extLst>
          </p:cNvPr>
          <p:cNvGrpSpPr/>
          <p:nvPr/>
        </p:nvGrpSpPr>
        <p:grpSpPr>
          <a:xfrm>
            <a:off x="3081813" y="2747107"/>
            <a:ext cx="336839" cy="598923"/>
            <a:chOff x="3975100" y="4555398"/>
            <a:chExt cx="449119" cy="798564"/>
          </a:xfrm>
        </p:grpSpPr>
        <p:sp>
          <p:nvSpPr>
            <p:cNvPr id="92" name="Google Shape;92;p2">
              <a:extLst>
                <a:ext uri="{FF2B5EF4-FFF2-40B4-BE49-F238E27FC236}">
                  <a16:creationId xmlns:a16="http://schemas.microsoft.com/office/drawing/2014/main" id="{251D4C96-4F2A-9710-4ED5-E4AAC1DA77A1}"/>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4</a:t>
              </a:r>
              <a:endParaRPr sz="1100" b="0" i="0" u="none" strike="noStrike" cap="none">
                <a:solidFill>
                  <a:srgbClr val="000000"/>
                </a:solidFill>
                <a:latin typeface="Open Sans Light"/>
                <a:ea typeface="Open Sans Light"/>
                <a:cs typeface="Open Sans Light"/>
                <a:sym typeface="Open Sans Light"/>
              </a:endParaRPr>
            </a:p>
          </p:txBody>
        </p:sp>
        <p:sp>
          <p:nvSpPr>
            <p:cNvPr id="93" name="Google Shape;93;p2">
              <a:extLst>
                <a:ext uri="{FF2B5EF4-FFF2-40B4-BE49-F238E27FC236}">
                  <a16:creationId xmlns:a16="http://schemas.microsoft.com/office/drawing/2014/main" id="{DF840E67-F87A-DA18-360F-0A211122B7CE}"/>
                </a:ext>
              </a:extLst>
            </p:cNvPr>
            <p:cNvSpPr/>
            <p:nvPr/>
          </p:nvSpPr>
          <p:spPr>
            <a:xfrm>
              <a:off x="4378619" y="4622442"/>
              <a:ext cx="45600" cy="73152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5" name="Google Shape;95;p2">
            <a:extLst>
              <a:ext uri="{FF2B5EF4-FFF2-40B4-BE49-F238E27FC236}">
                <a16:creationId xmlns:a16="http://schemas.microsoft.com/office/drawing/2014/main" id="{65658FF5-0816-C10B-B707-82D11F1FDD01}"/>
              </a:ext>
            </a:extLst>
          </p:cNvPr>
          <p:cNvGrpSpPr/>
          <p:nvPr/>
        </p:nvGrpSpPr>
        <p:grpSpPr>
          <a:xfrm>
            <a:off x="3115803" y="3495974"/>
            <a:ext cx="5747803" cy="1259374"/>
            <a:chOff x="3975100" y="4549503"/>
            <a:chExt cx="7663737" cy="1679166"/>
          </a:xfrm>
        </p:grpSpPr>
        <p:grpSp>
          <p:nvGrpSpPr>
            <p:cNvPr id="96" name="Google Shape;96;p2">
              <a:extLst>
                <a:ext uri="{FF2B5EF4-FFF2-40B4-BE49-F238E27FC236}">
                  <a16:creationId xmlns:a16="http://schemas.microsoft.com/office/drawing/2014/main" id="{059943D0-8664-2394-AF2E-23EDFB3B03BA}"/>
                </a:ext>
              </a:extLst>
            </p:cNvPr>
            <p:cNvGrpSpPr/>
            <p:nvPr/>
          </p:nvGrpSpPr>
          <p:grpSpPr>
            <a:xfrm>
              <a:off x="4328165" y="4549503"/>
              <a:ext cx="7310672" cy="1679166"/>
              <a:chOff x="4328165" y="4715047"/>
              <a:chExt cx="7310672" cy="1679166"/>
            </a:xfrm>
          </p:grpSpPr>
          <p:sp>
            <p:nvSpPr>
              <p:cNvPr id="97" name="Google Shape;97;p2">
                <a:extLst>
                  <a:ext uri="{FF2B5EF4-FFF2-40B4-BE49-F238E27FC236}">
                    <a16:creationId xmlns:a16="http://schemas.microsoft.com/office/drawing/2014/main" id="{31A28A70-4F89-EC5E-7363-88B99D830B56}"/>
                  </a:ext>
                </a:extLst>
              </p:cNvPr>
              <p:cNvSpPr txBox="1"/>
              <p:nvPr/>
            </p:nvSpPr>
            <p:spPr>
              <a:xfrm>
                <a:off x="4362937" y="4715047"/>
                <a:ext cx="7275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FFFFFF"/>
                    </a:solidFill>
                    <a:latin typeface="Open Sans ExtraBold"/>
                    <a:ea typeface="Open Sans ExtraBold"/>
                    <a:cs typeface="Open Sans ExtraBold"/>
                    <a:sym typeface="Open Sans ExtraBold"/>
                  </a:rPr>
                  <a:t>The ”Known Unknowns”</a:t>
                </a:r>
                <a:endParaRPr sz="900" b="1" i="0" u="none" strike="noStrike" cap="none" dirty="0">
                  <a:solidFill>
                    <a:srgbClr val="000000"/>
                  </a:solidFill>
                  <a:latin typeface="Open Sans ExtraBold"/>
                  <a:ea typeface="Open Sans ExtraBold"/>
                  <a:cs typeface="Open Sans ExtraBold"/>
                  <a:sym typeface="Open Sans ExtraBold"/>
                </a:endParaRPr>
              </a:p>
            </p:txBody>
          </p:sp>
          <p:sp>
            <p:nvSpPr>
              <p:cNvPr id="98" name="Google Shape;98;p2">
                <a:extLst>
                  <a:ext uri="{FF2B5EF4-FFF2-40B4-BE49-F238E27FC236}">
                    <a16:creationId xmlns:a16="http://schemas.microsoft.com/office/drawing/2014/main" id="{13CE97C2-A803-6731-789A-ACC675307845}"/>
                  </a:ext>
                </a:extLst>
              </p:cNvPr>
              <p:cNvSpPr/>
              <p:nvPr/>
            </p:nvSpPr>
            <p:spPr>
              <a:xfrm flipH="1">
                <a:off x="4328165" y="4809252"/>
                <a:ext cx="45600" cy="1584961"/>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99" name="Google Shape;99;p2">
              <a:extLst>
                <a:ext uri="{FF2B5EF4-FFF2-40B4-BE49-F238E27FC236}">
                  <a16:creationId xmlns:a16="http://schemas.microsoft.com/office/drawing/2014/main" id="{E065444F-7D72-2A36-5D7E-D6FC5E58ADD7}"/>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5</a:t>
              </a:r>
              <a:endParaRPr sz="1100" b="0" i="0" u="none" strike="noStrike" cap="none">
                <a:solidFill>
                  <a:srgbClr val="000000"/>
                </a:solidFill>
                <a:latin typeface="Open Sans Light"/>
                <a:ea typeface="Open Sans Light"/>
                <a:cs typeface="Open Sans Light"/>
                <a:sym typeface="Open Sans Light"/>
              </a:endParaRPr>
            </a:p>
          </p:txBody>
        </p:sp>
      </p:grpSp>
      <p:grpSp>
        <p:nvGrpSpPr>
          <p:cNvPr id="103" name="Google Shape;103;p2">
            <a:extLst>
              <a:ext uri="{FF2B5EF4-FFF2-40B4-BE49-F238E27FC236}">
                <a16:creationId xmlns:a16="http://schemas.microsoft.com/office/drawing/2014/main" id="{49424BC6-42C9-6508-4DB4-75885A9F0F8D}"/>
              </a:ext>
            </a:extLst>
          </p:cNvPr>
          <p:cNvGrpSpPr/>
          <p:nvPr/>
        </p:nvGrpSpPr>
        <p:grpSpPr>
          <a:xfrm>
            <a:off x="3096883" y="1921673"/>
            <a:ext cx="5734435" cy="921536"/>
            <a:chOff x="3975100" y="2766297"/>
            <a:chExt cx="7645913" cy="1228712"/>
          </a:xfrm>
        </p:grpSpPr>
        <p:grpSp>
          <p:nvGrpSpPr>
            <p:cNvPr id="104" name="Google Shape;104;p2">
              <a:extLst>
                <a:ext uri="{FF2B5EF4-FFF2-40B4-BE49-F238E27FC236}">
                  <a16:creationId xmlns:a16="http://schemas.microsoft.com/office/drawing/2014/main" id="{392ED85A-68AE-44D4-D50B-14F31B07D176}"/>
                </a:ext>
              </a:extLst>
            </p:cNvPr>
            <p:cNvGrpSpPr/>
            <p:nvPr/>
          </p:nvGrpSpPr>
          <p:grpSpPr>
            <a:xfrm>
              <a:off x="4358525" y="2797075"/>
              <a:ext cx="6647152" cy="883140"/>
              <a:chOff x="4358525" y="2749539"/>
              <a:chExt cx="6647152" cy="883140"/>
            </a:xfrm>
          </p:grpSpPr>
          <p:sp>
            <p:nvSpPr>
              <p:cNvPr id="105" name="Google Shape;105;p2">
                <a:extLst>
                  <a:ext uri="{FF2B5EF4-FFF2-40B4-BE49-F238E27FC236}">
                    <a16:creationId xmlns:a16="http://schemas.microsoft.com/office/drawing/2014/main" id="{12A8201C-ECBC-74BB-7832-4A955961927A}"/>
                  </a:ext>
                </a:extLst>
              </p:cNvPr>
              <p:cNvSpPr txBox="1"/>
              <p:nvPr/>
            </p:nvSpPr>
            <p:spPr>
              <a:xfrm>
                <a:off x="4413177" y="2749539"/>
                <a:ext cx="65925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Inflation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06" name="Google Shape;106;p2">
                <a:extLst>
                  <a:ext uri="{FF2B5EF4-FFF2-40B4-BE49-F238E27FC236}">
                    <a16:creationId xmlns:a16="http://schemas.microsoft.com/office/drawing/2014/main" id="{3925A874-474F-D6A2-8B03-543C0273A103}"/>
                  </a:ext>
                </a:extLst>
              </p:cNvPr>
              <p:cNvSpPr/>
              <p:nvPr/>
            </p:nvSpPr>
            <p:spPr>
              <a:xfrm>
                <a:off x="4358525" y="2809779"/>
                <a:ext cx="456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107" name="Google Shape;107;p2">
              <a:extLst>
                <a:ext uri="{FF2B5EF4-FFF2-40B4-BE49-F238E27FC236}">
                  <a16:creationId xmlns:a16="http://schemas.microsoft.com/office/drawing/2014/main" id="{12375B71-11FE-CB32-1A5C-185370AD316C}"/>
                </a:ext>
              </a:extLst>
            </p:cNvPr>
            <p:cNvSpPr txBox="1"/>
            <p:nvPr/>
          </p:nvSpPr>
          <p:spPr>
            <a:xfrm>
              <a:off x="4431213" y="3164055"/>
              <a:ext cx="7189800" cy="83095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dirty="0">
                  <a:solidFill>
                    <a:schemeClr val="lt1"/>
                  </a:solidFill>
                  <a:latin typeface="Open Sans Light"/>
                  <a:ea typeface="Open Sans Light"/>
                  <a:cs typeface="Open Sans Light"/>
                  <a:sym typeface="Open Sans Light"/>
                </a:rPr>
                <a:t>Global and domestic economic factors, including key indicators like housing, wages, supply chains and policy will determine future inflation trends and economic movements in 2025, but for now inflation is near target range, albeit slightly elevated</a:t>
              </a:r>
              <a:endParaRPr sz="800" b="0" i="0" u="none" strike="noStrike" cap="none" dirty="0">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dirty="0">
                <a:solidFill>
                  <a:srgbClr val="000000"/>
                </a:solidFill>
                <a:latin typeface="Open Sans Light"/>
                <a:ea typeface="Open Sans Light"/>
                <a:cs typeface="Open Sans Light"/>
                <a:sym typeface="Open Sans Light"/>
              </a:endParaRPr>
            </a:p>
          </p:txBody>
        </p:sp>
        <p:sp>
          <p:nvSpPr>
            <p:cNvPr id="108" name="Google Shape;108;p2">
              <a:extLst>
                <a:ext uri="{FF2B5EF4-FFF2-40B4-BE49-F238E27FC236}">
                  <a16:creationId xmlns:a16="http://schemas.microsoft.com/office/drawing/2014/main" id="{960C4C34-8A4F-F0F5-3D02-6520F51CD59F}"/>
                </a:ext>
              </a:extLst>
            </p:cNvPr>
            <p:cNvSpPr txBox="1"/>
            <p:nvPr/>
          </p:nvSpPr>
          <p:spPr>
            <a:xfrm>
              <a:off x="3975100" y="276629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3</a:t>
              </a:r>
              <a:endParaRPr sz="1100" b="0" i="0" u="none" strike="noStrike" cap="none">
                <a:solidFill>
                  <a:srgbClr val="000000"/>
                </a:solidFill>
                <a:latin typeface="Open Sans Light"/>
                <a:ea typeface="Open Sans Light"/>
                <a:cs typeface="Open Sans Light"/>
                <a:sym typeface="Open Sans Light"/>
              </a:endParaRPr>
            </a:p>
          </p:txBody>
        </p:sp>
      </p:grpSp>
      <p:pic>
        <p:nvPicPr>
          <p:cNvPr id="109" name="Google Shape;109;p2">
            <a:extLst>
              <a:ext uri="{FF2B5EF4-FFF2-40B4-BE49-F238E27FC236}">
                <a16:creationId xmlns:a16="http://schemas.microsoft.com/office/drawing/2014/main" id="{B7F182E8-88B4-F846-6697-B55E8C1A6CD8}"/>
              </a:ext>
            </a:extLst>
          </p:cNvPr>
          <p:cNvPicPr preferRelativeResize="0"/>
          <p:nvPr/>
        </p:nvPicPr>
        <p:blipFill rotWithShape="1">
          <a:blip r:embed="rId3">
            <a:alphaModFix/>
          </a:blip>
          <a:srcRect/>
          <a:stretch/>
        </p:blipFill>
        <p:spPr>
          <a:xfrm>
            <a:off x="1668966" y="3335018"/>
            <a:ext cx="915663" cy="1394303"/>
          </a:xfrm>
          <a:prstGeom prst="rect">
            <a:avLst/>
          </a:prstGeom>
          <a:noFill/>
          <a:ln>
            <a:noFill/>
          </a:ln>
        </p:spPr>
      </p:pic>
      <p:sp>
        <p:nvSpPr>
          <p:cNvPr id="110" name="Google Shape;110;p2">
            <a:extLst>
              <a:ext uri="{FF2B5EF4-FFF2-40B4-BE49-F238E27FC236}">
                <a16:creationId xmlns:a16="http://schemas.microsoft.com/office/drawing/2014/main" id="{8D49E9F9-A5B8-C976-50AE-7E604F4BF7A6}"/>
              </a:ext>
            </a:extLst>
          </p:cNvPr>
          <p:cNvSpPr txBox="1"/>
          <p:nvPr/>
        </p:nvSpPr>
        <p:spPr>
          <a:xfrm>
            <a:off x="3465854" y="2770420"/>
            <a:ext cx="4944375" cy="30015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Housing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11" name="Google Shape;111;p2">
            <a:extLst>
              <a:ext uri="{FF2B5EF4-FFF2-40B4-BE49-F238E27FC236}">
                <a16:creationId xmlns:a16="http://schemas.microsoft.com/office/drawing/2014/main" id="{6349AA6B-71D0-ECE7-2D1A-3A4563F1AF3A}"/>
              </a:ext>
            </a:extLst>
          </p:cNvPr>
          <p:cNvSpPr txBox="1"/>
          <p:nvPr/>
        </p:nvSpPr>
        <p:spPr>
          <a:xfrm>
            <a:off x="3476307" y="3011169"/>
            <a:ext cx="5392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200"/>
              <a:buFont typeface="Arial"/>
              <a:buNone/>
            </a:pPr>
            <a:r>
              <a:rPr lang="en" sz="900" dirty="0">
                <a:solidFill>
                  <a:schemeClr val="lt1"/>
                </a:solidFill>
                <a:latin typeface="Open Sans Light"/>
                <a:ea typeface="Open Sans Light"/>
                <a:cs typeface="Open Sans Light"/>
                <a:sym typeface="Open Sans Light"/>
              </a:rPr>
              <a:t>Housing prices </a:t>
            </a:r>
            <a:r>
              <a:rPr lang="en-US" sz="900" dirty="0">
                <a:solidFill>
                  <a:schemeClr val="lt1"/>
                </a:solidFill>
                <a:latin typeface="Open Sans Light"/>
                <a:ea typeface="Open Sans Light"/>
                <a:cs typeface="Open Sans Light"/>
                <a:sym typeface="Open Sans Light"/>
              </a:rPr>
              <a:t>likely</a:t>
            </a:r>
            <a:r>
              <a:rPr lang="en" sz="900" dirty="0">
                <a:solidFill>
                  <a:schemeClr val="lt1"/>
                </a:solidFill>
                <a:latin typeface="Open Sans Light"/>
                <a:ea typeface="Open Sans Light"/>
                <a:cs typeface="Open Sans Light"/>
                <a:sym typeface="Open Sans Light"/>
              </a:rPr>
              <a:t> to remain elevated in the midst of limited supply, vacancy, along with affordability challenges due to elevated mortgage rates.</a:t>
            </a:r>
            <a:endParaRPr sz="900"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900" dirty="0">
              <a:solidFill>
                <a:schemeClr val="lt1"/>
              </a:solidFill>
              <a:latin typeface="Open Sans Light"/>
              <a:ea typeface="Open Sans Light"/>
              <a:cs typeface="Open Sans Light"/>
              <a:sym typeface="Open Sans Light"/>
            </a:endParaRPr>
          </a:p>
        </p:txBody>
      </p:sp>
      <p:sp>
        <p:nvSpPr>
          <p:cNvPr id="3" name="Rectangle 2">
            <a:extLst>
              <a:ext uri="{FF2B5EF4-FFF2-40B4-BE49-F238E27FC236}">
                <a16:creationId xmlns:a16="http://schemas.microsoft.com/office/drawing/2014/main" id="{CB3DB06E-986D-921C-5DA6-0CD1F2D1622C}"/>
              </a:ext>
            </a:extLst>
          </p:cNvPr>
          <p:cNvSpPr/>
          <p:nvPr/>
        </p:nvSpPr>
        <p:spPr>
          <a:xfrm>
            <a:off x="2861984" y="212937"/>
            <a:ext cx="6071287" cy="3214821"/>
          </a:xfrm>
          <a:prstGeom prst="rect">
            <a:avLst/>
          </a:prstGeom>
          <a:solidFill>
            <a:srgbClr val="0B3B55">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C3CCB1C-4444-E8FC-3698-5CF7C18FEA27}"/>
              </a:ext>
            </a:extLst>
          </p:cNvPr>
          <p:cNvSpPr txBox="1"/>
          <p:nvPr/>
        </p:nvSpPr>
        <p:spPr>
          <a:xfrm>
            <a:off x="5938041" y="4327474"/>
            <a:ext cx="3262184" cy="400110"/>
          </a:xfrm>
          <a:prstGeom prst="rect">
            <a:avLst/>
          </a:prstGeom>
          <a:noFill/>
        </p:spPr>
        <p:txBody>
          <a:bodyPr wrap="square" rtlCol="0">
            <a:spAutoFit/>
          </a:bodyPr>
          <a:lstStyle/>
          <a:p>
            <a:r>
              <a:rPr lang="en-US" sz="2000" b="1" dirty="0">
                <a:solidFill>
                  <a:schemeClr val="bg1"/>
                </a:solidFill>
                <a:latin typeface="Open Sans ExtraBold" pitchFamily="2" charset="0"/>
                <a:ea typeface="Open Sans ExtraBold" pitchFamily="2" charset="0"/>
                <a:cs typeface="Open Sans ExtraBold" pitchFamily="2" charset="0"/>
              </a:rPr>
              <a:t>Fiscal Policy Context</a:t>
            </a:r>
          </a:p>
        </p:txBody>
      </p:sp>
    </p:spTree>
    <p:extLst>
      <p:ext uri="{BB962C8B-B14F-4D97-AF65-F5344CB8AC3E}">
        <p14:creationId xmlns:p14="http://schemas.microsoft.com/office/powerpoint/2010/main" val="435694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FB379-55B4-0865-FA35-618B67942D8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7D5E4BF-7C35-25C5-E1B2-94109FD17123}"/>
              </a:ext>
            </a:extLst>
          </p:cNvPr>
          <p:cNvPicPr>
            <a:picLocks noChangeAspect="1"/>
          </p:cNvPicPr>
          <p:nvPr/>
        </p:nvPicPr>
        <p:blipFill>
          <a:blip r:embed="rId3"/>
          <a:stretch>
            <a:fillRect/>
          </a:stretch>
        </p:blipFill>
        <p:spPr>
          <a:xfrm>
            <a:off x="1057787" y="1233234"/>
            <a:ext cx="7017589" cy="3448887"/>
          </a:xfrm>
          <a:prstGeom prst="rect">
            <a:avLst/>
          </a:prstGeom>
        </p:spPr>
      </p:pic>
      <p:cxnSp>
        <p:nvCxnSpPr>
          <p:cNvPr id="2" name="Google Shape;424;p55">
            <a:extLst>
              <a:ext uri="{FF2B5EF4-FFF2-40B4-BE49-F238E27FC236}">
                <a16:creationId xmlns:a16="http://schemas.microsoft.com/office/drawing/2014/main" id="{8B2EAF21-D99A-6147-84F0-434946A5E496}"/>
              </a:ext>
            </a:extLst>
          </p:cNvPr>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4" name="Google Shape;426;p55">
            <a:extLst>
              <a:ext uri="{FF2B5EF4-FFF2-40B4-BE49-F238E27FC236}">
                <a16:creationId xmlns:a16="http://schemas.microsoft.com/office/drawing/2014/main" id="{B81A020D-59CB-AFAB-9DDE-0889B13A5871}"/>
              </a:ext>
            </a:extLst>
          </p:cNvPr>
          <p:cNvSpPr txBox="1">
            <a:spLocks noGrp="1"/>
          </p:cNvSpPr>
          <p:nvPr>
            <p:ph type="title"/>
          </p:nvPr>
        </p:nvSpPr>
        <p:spPr>
          <a:xfrm>
            <a:off x="777318" y="372642"/>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US" sz="1800" b="1" dirty="0">
                <a:solidFill>
                  <a:srgbClr val="000000"/>
                </a:solidFill>
              </a:rPr>
              <a:t>Federal debt continues to climb…</a:t>
            </a:r>
            <a:endParaRPr sz="1800" b="1" dirty="0">
              <a:solidFill>
                <a:srgbClr val="000000"/>
              </a:solidFill>
            </a:endParaRPr>
          </a:p>
        </p:txBody>
      </p:sp>
      <p:sp>
        <p:nvSpPr>
          <p:cNvPr id="5" name="Rectangle 4">
            <a:extLst>
              <a:ext uri="{FF2B5EF4-FFF2-40B4-BE49-F238E27FC236}">
                <a16:creationId xmlns:a16="http://schemas.microsoft.com/office/drawing/2014/main" id="{812A5901-C568-FDB8-0645-BD720EF6CDEE}"/>
              </a:ext>
            </a:extLst>
          </p:cNvPr>
          <p:cNvSpPr/>
          <p:nvPr/>
        </p:nvSpPr>
        <p:spPr>
          <a:xfrm>
            <a:off x="1680753" y="4399437"/>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84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3">
          <a:extLst>
            <a:ext uri="{FF2B5EF4-FFF2-40B4-BE49-F238E27FC236}">
              <a16:creationId xmlns:a16="http://schemas.microsoft.com/office/drawing/2014/main" id="{05A30B48-DA8D-1D0E-A4D2-90AC55EA8467}"/>
            </a:ext>
          </a:extLst>
        </p:cNvPr>
        <p:cNvGrpSpPr/>
        <p:nvPr/>
      </p:nvGrpSpPr>
      <p:grpSpPr>
        <a:xfrm>
          <a:off x="0" y="0"/>
          <a:ext cx="0" cy="0"/>
          <a:chOff x="0" y="0"/>
          <a:chExt cx="0" cy="0"/>
        </a:xfrm>
      </p:grpSpPr>
      <p:cxnSp>
        <p:nvCxnSpPr>
          <p:cNvPr id="424" name="Google Shape;424;p55">
            <a:extLst>
              <a:ext uri="{FF2B5EF4-FFF2-40B4-BE49-F238E27FC236}">
                <a16:creationId xmlns:a16="http://schemas.microsoft.com/office/drawing/2014/main" id="{48AC17B0-B933-DD65-49C1-9106AC52598A}"/>
              </a:ext>
            </a:extLst>
          </p:cNvPr>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425" name="Google Shape;425;p55">
            <a:extLst>
              <a:ext uri="{FF2B5EF4-FFF2-40B4-BE49-F238E27FC236}">
                <a16:creationId xmlns:a16="http://schemas.microsoft.com/office/drawing/2014/main" id="{823C5233-6A70-CB7F-7873-61F3449EA400}"/>
              </a:ext>
            </a:extLst>
          </p:cNvPr>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26" name="Google Shape;426;p55">
            <a:extLst>
              <a:ext uri="{FF2B5EF4-FFF2-40B4-BE49-F238E27FC236}">
                <a16:creationId xmlns:a16="http://schemas.microsoft.com/office/drawing/2014/main" id="{9C88CAD9-2A15-BCCF-236E-0014837C4C01}"/>
              </a:ext>
            </a:extLst>
          </p:cNvPr>
          <p:cNvSpPr txBox="1">
            <a:spLocks noGrp="1"/>
          </p:cNvSpPr>
          <p:nvPr>
            <p:ph type="title"/>
          </p:nvPr>
        </p:nvSpPr>
        <p:spPr>
          <a:xfrm>
            <a:off x="766482" y="336102"/>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dirty="0">
                <a:solidFill>
                  <a:srgbClr val="000000"/>
                </a:solidFill>
              </a:rPr>
              <a:t>…this is not a new phenomenon</a:t>
            </a:r>
            <a:endParaRPr sz="3000" dirty="0">
              <a:solidFill>
                <a:srgbClr val="000000"/>
              </a:solidFill>
            </a:endParaRPr>
          </a:p>
        </p:txBody>
      </p:sp>
      <p:pic>
        <p:nvPicPr>
          <p:cNvPr id="2" name="Picture 1">
            <a:extLst>
              <a:ext uri="{FF2B5EF4-FFF2-40B4-BE49-F238E27FC236}">
                <a16:creationId xmlns:a16="http://schemas.microsoft.com/office/drawing/2014/main" id="{A3DDDEAF-4F3A-1994-30F4-EA9737232982}"/>
              </a:ext>
            </a:extLst>
          </p:cNvPr>
          <p:cNvPicPr>
            <a:picLocks noChangeAspect="1"/>
          </p:cNvPicPr>
          <p:nvPr/>
        </p:nvPicPr>
        <p:blipFill>
          <a:blip r:embed="rId3"/>
          <a:stretch>
            <a:fillRect/>
          </a:stretch>
        </p:blipFill>
        <p:spPr>
          <a:xfrm>
            <a:off x="1237890" y="1055394"/>
            <a:ext cx="6827808" cy="3705335"/>
          </a:xfrm>
          <a:prstGeom prst="rect">
            <a:avLst/>
          </a:prstGeom>
        </p:spPr>
      </p:pic>
      <p:sp>
        <p:nvSpPr>
          <p:cNvPr id="3" name="TextBox 2">
            <a:extLst>
              <a:ext uri="{FF2B5EF4-FFF2-40B4-BE49-F238E27FC236}">
                <a16:creationId xmlns:a16="http://schemas.microsoft.com/office/drawing/2014/main" id="{20FB5778-715C-85F5-175A-AA5CFB213D7A}"/>
              </a:ext>
            </a:extLst>
          </p:cNvPr>
          <p:cNvSpPr txBox="1"/>
          <p:nvPr/>
        </p:nvSpPr>
        <p:spPr>
          <a:xfrm>
            <a:off x="6515043" y="3823857"/>
            <a:ext cx="1007976" cy="369332"/>
          </a:xfrm>
          <a:prstGeom prst="rect">
            <a:avLst/>
          </a:prstGeom>
          <a:noFill/>
        </p:spPr>
        <p:txBody>
          <a:bodyPr wrap="square" rtlCol="0">
            <a:spAutoFit/>
          </a:bodyPr>
          <a:lstStyle/>
          <a:p>
            <a:r>
              <a:rPr lang="en-US" sz="900" dirty="0">
                <a:latin typeface="Open Sans Light" pitchFamily="2" charset="0"/>
                <a:ea typeface="Open Sans Light" pitchFamily="2" charset="0"/>
                <a:cs typeface="Open Sans Light" pitchFamily="2" charset="0"/>
              </a:rPr>
              <a:t>Congressional budget outlook</a:t>
            </a:r>
          </a:p>
        </p:txBody>
      </p:sp>
      <p:sp>
        <p:nvSpPr>
          <p:cNvPr id="4" name="Rectangle 3">
            <a:extLst>
              <a:ext uri="{FF2B5EF4-FFF2-40B4-BE49-F238E27FC236}">
                <a16:creationId xmlns:a16="http://schemas.microsoft.com/office/drawing/2014/main" id="{CD3BB7FC-E872-4566-5D3B-F30F92387414}"/>
              </a:ext>
            </a:extLst>
          </p:cNvPr>
          <p:cNvSpPr/>
          <p:nvPr/>
        </p:nvSpPr>
        <p:spPr>
          <a:xfrm>
            <a:off x="1841009" y="4437970"/>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5954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3693A1-C085-227E-E155-0AC109B744F4}"/>
              </a:ext>
            </a:extLst>
          </p:cNvPr>
          <p:cNvPicPr>
            <a:picLocks noChangeAspect="1"/>
          </p:cNvPicPr>
          <p:nvPr/>
        </p:nvPicPr>
        <p:blipFill>
          <a:blip r:embed="rId3"/>
          <a:stretch>
            <a:fillRect/>
          </a:stretch>
        </p:blipFill>
        <p:spPr>
          <a:xfrm>
            <a:off x="1363287" y="1117042"/>
            <a:ext cx="6251171" cy="3692856"/>
          </a:xfrm>
          <a:prstGeom prst="rect">
            <a:avLst/>
          </a:prstGeom>
        </p:spPr>
      </p:pic>
      <p:sp>
        <p:nvSpPr>
          <p:cNvPr id="2" name="TextBox 1">
            <a:extLst>
              <a:ext uri="{FF2B5EF4-FFF2-40B4-BE49-F238E27FC236}">
                <a16:creationId xmlns:a16="http://schemas.microsoft.com/office/drawing/2014/main" id="{5DBF9A14-751F-7CE6-DCED-8BA6412D1129}"/>
              </a:ext>
            </a:extLst>
          </p:cNvPr>
          <p:cNvSpPr txBox="1"/>
          <p:nvPr/>
        </p:nvSpPr>
        <p:spPr>
          <a:xfrm>
            <a:off x="5850024" y="3350032"/>
            <a:ext cx="1007976" cy="369332"/>
          </a:xfrm>
          <a:prstGeom prst="rect">
            <a:avLst/>
          </a:prstGeom>
          <a:noFill/>
        </p:spPr>
        <p:txBody>
          <a:bodyPr wrap="square" rtlCol="0">
            <a:spAutoFit/>
          </a:bodyPr>
          <a:lstStyle/>
          <a:p>
            <a:r>
              <a:rPr lang="en-US" sz="900" dirty="0">
                <a:latin typeface="Open Sans Light" pitchFamily="2" charset="0"/>
                <a:ea typeface="Open Sans Light" pitchFamily="2" charset="0"/>
                <a:cs typeface="Open Sans Light" pitchFamily="2" charset="0"/>
              </a:rPr>
              <a:t>Congressional budget outlook</a:t>
            </a:r>
          </a:p>
        </p:txBody>
      </p:sp>
      <p:cxnSp>
        <p:nvCxnSpPr>
          <p:cNvPr id="3" name="Google Shape;424;p55">
            <a:extLst>
              <a:ext uri="{FF2B5EF4-FFF2-40B4-BE49-F238E27FC236}">
                <a16:creationId xmlns:a16="http://schemas.microsoft.com/office/drawing/2014/main" id="{D065A22E-AAC2-529F-9D14-ADAEDCD51044}"/>
              </a:ext>
            </a:extLst>
          </p:cNvPr>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5" name="Google Shape;426;p55">
            <a:extLst>
              <a:ext uri="{FF2B5EF4-FFF2-40B4-BE49-F238E27FC236}">
                <a16:creationId xmlns:a16="http://schemas.microsoft.com/office/drawing/2014/main" id="{0F2C1B53-AC21-91DD-FAD9-A5BFCFBF3D20}"/>
              </a:ext>
            </a:extLst>
          </p:cNvPr>
          <p:cNvSpPr txBox="1">
            <a:spLocks noGrp="1"/>
          </p:cNvSpPr>
          <p:nvPr>
            <p:ph type="title"/>
          </p:nvPr>
        </p:nvSpPr>
        <p:spPr>
          <a:xfrm>
            <a:off x="698202" y="416031"/>
            <a:ext cx="8043300" cy="394387"/>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US" sz="2000" b="1" dirty="0">
                <a:solidFill>
                  <a:srgbClr val="1E6982"/>
                </a:solidFill>
              </a:rPr>
              <a:t>Revenues: </a:t>
            </a:r>
            <a:r>
              <a:rPr lang="en-US" sz="1800" b="1" dirty="0">
                <a:solidFill>
                  <a:srgbClr val="000000"/>
                </a:solidFill>
              </a:rPr>
              <a:t>Apart from income taxes, the trends are relatively consistent over time…policy will play a role here (?)</a:t>
            </a:r>
            <a:endParaRPr sz="1800" b="1" dirty="0">
              <a:solidFill>
                <a:srgbClr val="000000"/>
              </a:solidFill>
            </a:endParaRPr>
          </a:p>
        </p:txBody>
      </p:sp>
      <p:sp>
        <p:nvSpPr>
          <p:cNvPr id="6" name="Rectangle 5">
            <a:extLst>
              <a:ext uri="{FF2B5EF4-FFF2-40B4-BE49-F238E27FC236}">
                <a16:creationId xmlns:a16="http://schemas.microsoft.com/office/drawing/2014/main" id="{C56755CB-B0A4-0BC9-8B43-3E69A55FDE0C}"/>
              </a:ext>
            </a:extLst>
          </p:cNvPr>
          <p:cNvSpPr/>
          <p:nvPr/>
        </p:nvSpPr>
        <p:spPr>
          <a:xfrm>
            <a:off x="2114386" y="4476066"/>
            <a:ext cx="1392385"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520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3">
          <a:extLst>
            <a:ext uri="{FF2B5EF4-FFF2-40B4-BE49-F238E27FC236}">
              <a16:creationId xmlns:a16="http://schemas.microsoft.com/office/drawing/2014/main" id="{FE95A909-9D95-C26D-BE2A-6C63284BD22F}"/>
            </a:ext>
          </a:extLst>
        </p:cNvPr>
        <p:cNvGrpSpPr/>
        <p:nvPr/>
      </p:nvGrpSpPr>
      <p:grpSpPr>
        <a:xfrm>
          <a:off x="0" y="0"/>
          <a:ext cx="0" cy="0"/>
          <a:chOff x="0" y="0"/>
          <a:chExt cx="0" cy="0"/>
        </a:xfrm>
      </p:grpSpPr>
      <p:cxnSp>
        <p:nvCxnSpPr>
          <p:cNvPr id="424" name="Google Shape;424;p55">
            <a:extLst>
              <a:ext uri="{FF2B5EF4-FFF2-40B4-BE49-F238E27FC236}">
                <a16:creationId xmlns:a16="http://schemas.microsoft.com/office/drawing/2014/main" id="{0FD9C112-CED4-F0DF-2A0B-990BC5182267}"/>
              </a:ext>
            </a:extLst>
          </p:cNvPr>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425" name="Google Shape;425;p55">
            <a:extLst>
              <a:ext uri="{FF2B5EF4-FFF2-40B4-BE49-F238E27FC236}">
                <a16:creationId xmlns:a16="http://schemas.microsoft.com/office/drawing/2014/main" id="{95AE1615-DF1D-1476-C0A4-0942BE076783}"/>
              </a:ext>
            </a:extLst>
          </p:cNvPr>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5B22CF94-1675-2FA8-3D38-21D59775FF8B}"/>
              </a:ext>
            </a:extLst>
          </p:cNvPr>
          <p:cNvPicPr>
            <a:picLocks noChangeAspect="1"/>
          </p:cNvPicPr>
          <p:nvPr/>
        </p:nvPicPr>
        <p:blipFill>
          <a:blip r:embed="rId3"/>
          <a:stretch>
            <a:fillRect/>
          </a:stretch>
        </p:blipFill>
        <p:spPr>
          <a:xfrm>
            <a:off x="1503206" y="1202956"/>
            <a:ext cx="6482681" cy="3486417"/>
          </a:xfrm>
          <a:prstGeom prst="rect">
            <a:avLst/>
          </a:prstGeom>
        </p:spPr>
      </p:pic>
      <p:sp>
        <p:nvSpPr>
          <p:cNvPr id="5" name="Google Shape;426;p55">
            <a:extLst>
              <a:ext uri="{FF2B5EF4-FFF2-40B4-BE49-F238E27FC236}">
                <a16:creationId xmlns:a16="http://schemas.microsoft.com/office/drawing/2014/main" id="{1A14DCD3-A665-21B8-F575-18775B8950BE}"/>
              </a:ext>
            </a:extLst>
          </p:cNvPr>
          <p:cNvSpPr txBox="1">
            <a:spLocks/>
          </p:cNvSpPr>
          <p:nvPr/>
        </p:nvSpPr>
        <p:spPr>
          <a:xfrm>
            <a:off x="698202" y="416031"/>
            <a:ext cx="8043300" cy="394387"/>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9pPr>
          </a:lstStyle>
          <a:p>
            <a:pPr>
              <a:buSzPts val="1700"/>
            </a:pPr>
            <a:r>
              <a:rPr lang="en-US" sz="2000" b="1" dirty="0">
                <a:solidFill>
                  <a:srgbClr val="1E6982"/>
                </a:solidFill>
              </a:rPr>
              <a:t>Outlays: </a:t>
            </a:r>
            <a:r>
              <a:rPr lang="en-US" sz="1800" b="1" dirty="0">
                <a:solidFill>
                  <a:srgbClr val="000000"/>
                </a:solidFill>
              </a:rPr>
              <a:t>Mandatory spending continues to drive outlays, with net interest adding increasing budgetary pressure</a:t>
            </a:r>
          </a:p>
        </p:txBody>
      </p:sp>
      <p:sp>
        <p:nvSpPr>
          <p:cNvPr id="6" name="Rectangle 5">
            <a:extLst>
              <a:ext uri="{FF2B5EF4-FFF2-40B4-BE49-F238E27FC236}">
                <a16:creationId xmlns:a16="http://schemas.microsoft.com/office/drawing/2014/main" id="{95CE0639-1EEA-A6FF-4C98-34A0E746F1A6}"/>
              </a:ext>
            </a:extLst>
          </p:cNvPr>
          <p:cNvSpPr/>
          <p:nvPr/>
        </p:nvSpPr>
        <p:spPr>
          <a:xfrm>
            <a:off x="2048399" y="4451648"/>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691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3">
          <a:extLst>
            <a:ext uri="{FF2B5EF4-FFF2-40B4-BE49-F238E27FC236}">
              <a16:creationId xmlns:a16="http://schemas.microsoft.com/office/drawing/2014/main" id="{C44279E4-5A7A-7CCC-39AF-F4BC3152B1E0}"/>
            </a:ext>
          </a:extLst>
        </p:cNvPr>
        <p:cNvGrpSpPr/>
        <p:nvPr/>
      </p:nvGrpSpPr>
      <p:grpSpPr>
        <a:xfrm>
          <a:off x="0" y="0"/>
          <a:ext cx="0" cy="0"/>
          <a:chOff x="0" y="0"/>
          <a:chExt cx="0" cy="0"/>
        </a:xfrm>
      </p:grpSpPr>
      <p:cxnSp>
        <p:nvCxnSpPr>
          <p:cNvPr id="424" name="Google Shape;424;p55">
            <a:extLst>
              <a:ext uri="{FF2B5EF4-FFF2-40B4-BE49-F238E27FC236}">
                <a16:creationId xmlns:a16="http://schemas.microsoft.com/office/drawing/2014/main" id="{7F012755-925B-6862-035A-D9CD0E297569}"/>
              </a:ext>
            </a:extLst>
          </p:cNvPr>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425" name="Google Shape;425;p55">
            <a:extLst>
              <a:ext uri="{FF2B5EF4-FFF2-40B4-BE49-F238E27FC236}">
                <a16:creationId xmlns:a16="http://schemas.microsoft.com/office/drawing/2014/main" id="{7005795C-C6B7-00DD-D340-54C153DA7C11}"/>
              </a:ext>
            </a:extLst>
          </p:cNvPr>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26" name="Google Shape;426;p55">
            <a:extLst>
              <a:ext uri="{FF2B5EF4-FFF2-40B4-BE49-F238E27FC236}">
                <a16:creationId xmlns:a16="http://schemas.microsoft.com/office/drawing/2014/main" id="{F5091C1D-D5E1-4BD6-CA7B-D2EE6FF53C5B}"/>
              </a:ext>
            </a:extLst>
          </p:cNvPr>
          <p:cNvSpPr txBox="1">
            <a:spLocks noGrp="1"/>
          </p:cNvSpPr>
          <p:nvPr>
            <p:ph type="title"/>
          </p:nvPr>
        </p:nvSpPr>
        <p:spPr>
          <a:xfrm>
            <a:off x="688602" y="364249"/>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dirty="0">
                <a:solidFill>
                  <a:srgbClr val="000000"/>
                </a:solidFill>
                <a:latin typeface="Open Sans Light"/>
                <a:ea typeface="Open Sans Light"/>
                <a:cs typeface="Open Sans Light"/>
                <a:sym typeface="Open Sans Light"/>
              </a:rPr>
              <a:t>The most recent federal budget continued the trend with outlays exceeding revenues</a:t>
            </a:r>
            <a:endParaRPr sz="3000" dirty="0">
              <a:solidFill>
                <a:srgbClr val="000000"/>
              </a:solidFill>
            </a:endParaRPr>
          </a:p>
        </p:txBody>
      </p:sp>
      <p:sp>
        <p:nvSpPr>
          <p:cNvPr id="8" name="Rectangle 7">
            <a:extLst>
              <a:ext uri="{FF2B5EF4-FFF2-40B4-BE49-F238E27FC236}">
                <a16:creationId xmlns:a16="http://schemas.microsoft.com/office/drawing/2014/main" id="{1834EC1C-22E7-D7BA-0B4B-50D7BCCC6B83}"/>
              </a:ext>
            </a:extLst>
          </p:cNvPr>
          <p:cNvSpPr/>
          <p:nvPr/>
        </p:nvSpPr>
        <p:spPr>
          <a:xfrm>
            <a:off x="5512280" y="1362973"/>
            <a:ext cx="664234" cy="1725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B65371F-EC67-282B-E466-1C988F3588BD}"/>
              </a:ext>
            </a:extLst>
          </p:cNvPr>
          <p:cNvGrpSpPr/>
          <p:nvPr/>
        </p:nvGrpSpPr>
        <p:grpSpPr>
          <a:xfrm>
            <a:off x="1426437" y="1145063"/>
            <a:ext cx="3041105" cy="3817149"/>
            <a:chOff x="1426437" y="1145063"/>
            <a:chExt cx="3041105" cy="3817149"/>
          </a:xfrm>
        </p:grpSpPr>
        <p:grpSp>
          <p:nvGrpSpPr>
            <p:cNvPr id="12" name="Group 11">
              <a:extLst>
                <a:ext uri="{FF2B5EF4-FFF2-40B4-BE49-F238E27FC236}">
                  <a16:creationId xmlns:a16="http://schemas.microsoft.com/office/drawing/2014/main" id="{E65E42DF-9997-1C96-71A6-D24CD2869E9B}"/>
                </a:ext>
              </a:extLst>
            </p:cNvPr>
            <p:cNvGrpSpPr/>
            <p:nvPr/>
          </p:nvGrpSpPr>
          <p:grpSpPr>
            <a:xfrm>
              <a:off x="1426437" y="1145063"/>
              <a:ext cx="3041105" cy="3817149"/>
              <a:chOff x="880106" y="1083724"/>
              <a:chExt cx="3610817" cy="3817149"/>
            </a:xfrm>
          </p:grpSpPr>
          <p:pic>
            <p:nvPicPr>
              <p:cNvPr id="4" name="Picture 3">
                <a:extLst>
                  <a:ext uri="{FF2B5EF4-FFF2-40B4-BE49-F238E27FC236}">
                    <a16:creationId xmlns:a16="http://schemas.microsoft.com/office/drawing/2014/main" id="{3C25064B-9575-29F5-5C24-D73E42D75B8B}"/>
                  </a:ext>
                </a:extLst>
              </p:cNvPr>
              <p:cNvPicPr>
                <a:picLocks noChangeAspect="1"/>
              </p:cNvPicPr>
              <p:nvPr/>
            </p:nvPicPr>
            <p:blipFill>
              <a:blip r:embed="rId3"/>
              <a:stretch>
                <a:fillRect/>
              </a:stretch>
            </p:blipFill>
            <p:spPr>
              <a:xfrm>
                <a:off x="880106" y="1083724"/>
                <a:ext cx="3610817" cy="3817149"/>
              </a:xfrm>
              <a:prstGeom prst="rect">
                <a:avLst/>
              </a:prstGeom>
            </p:spPr>
          </p:pic>
          <p:sp>
            <p:nvSpPr>
              <p:cNvPr id="5" name="TextBox 4">
                <a:extLst>
                  <a:ext uri="{FF2B5EF4-FFF2-40B4-BE49-F238E27FC236}">
                    <a16:creationId xmlns:a16="http://schemas.microsoft.com/office/drawing/2014/main" id="{9E84CCCF-100A-54A4-7699-9334C0A18D78}"/>
                  </a:ext>
                </a:extLst>
              </p:cNvPr>
              <p:cNvSpPr txBox="1"/>
              <p:nvPr/>
            </p:nvSpPr>
            <p:spPr>
              <a:xfrm>
                <a:off x="1258900" y="1440373"/>
                <a:ext cx="2364258" cy="313038"/>
              </a:xfrm>
              <a:prstGeom prst="rect">
                <a:avLst/>
              </a:prstGeom>
              <a:solidFill>
                <a:schemeClr val="bg1"/>
              </a:solidFill>
            </p:spPr>
            <p:txBody>
              <a:bodyPr wrap="square" rtlCol="0">
                <a:spAutoFit/>
              </a:bodyPr>
              <a:lstStyle/>
              <a:p>
                <a:pPr algn="ctr"/>
                <a:r>
                  <a:rPr lang="en-US" b="1" dirty="0">
                    <a:solidFill>
                      <a:srgbClr val="1E6982"/>
                    </a:solidFill>
                    <a:latin typeface="Open Sans ExtraBold" pitchFamily="2" charset="0"/>
                    <a:ea typeface="Open Sans ExtraBold" pitchFamily="2" charset="0"/>
                    <a:cs typeface="Open Sans ExtraBold" pitchFamily="2" charset="0"/>
                  </a:rPr>
                  <a:t>$4.9 trillion</a:t>
                </a:r>
              </a:p>
            </p:txBody>
          </p:sp>
        </p:grpSp>
        <p:sp>
          <p:nvSpPr>
            <p:cNvPr id="14" name="Rectangle 13">
              <a:extLst>
                <a:ext uri="{FF2B5EF4-FFF2-40B4-BE49-F238E27FC236}">
                  <a16:creationId xmlns:a16="http://schemas.microsoft.com/office/drawing/2014/main" id="{C252C4EE-07E3-39EE-5594-D5E2080F69B7}"/>
                </a:ext>
              </a:extLst>
            </p:cNvPr>
            <p:cNvSpPr/>
            <p:nvPr/>
          </p:nvSpPr>
          <p:spPr>
            <a:xfrm>
              <a:off x="2578443" y="4423719"/>
              <a:ext cx="362465" cy="1400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11062EF8-5146-00A8-4255-00E572194598}"/>
              </a:ext>
            </a:extLst>
          </p:cNvPr>
          <p:cNvGrpSpPr/>
          <p:nvPr/>
        </p:nvGrpSpPr>
        <p:grpSpPr>
          <a:xfrm>
            <a:off x="4566582" y="1087395"/>
            <a:ext cx="3704066" cy="3758700"/>
            <a:chOff x="4566582" y="1087395"/>
            <a:chExt cx="3704066" cy="3758700"/>
          </a:xfrm>
        </p:grpSpPr>
        <p:grpSp>
          <p:nvGrpSpPr>
            <p:cNvPr id="11" name="Group 10">
              <a:extLst>
                <a:ext uri="{FF2B5EF4-FFF2-40B4-BE49-F238E27FC236}">
                  <a16:creationId xmlns:a16="http://schemas.microsoft.com/office/drawing/2014/main" id="{A7B147B2-DD91-2EB7-E975-55DA8D00AF33}"/>
                </a:ext>
              </a:extLst>
            </p:cNvPr>
            <p:cNvGrpSpPr/>
            <p:nvPr/>
          </p:nvGrpSpPr>
          <p:grpSpPr>
            <a:xfrm>
              <a:off x="4566582" y="1087395"/>
              <a:ext cx="3704066" cy="3758700"/>
              <a:chOff x="4853422" y="1145063"/>
              <a:chExt cx="3513260" cy="3701032"/>
            </a:xfrm>
          </p:grpSpPr>
          <p:pic>
            <p:nvPicPr>
              <p:cNvPr id="7" name="Picture 6">
                <a:extLst>
                  <a:ext uri="{FF2B5EF4-FFF2-40B4-BE49-F238E27FC236}">
                    <a16:creationId xmlns:a16="http://schemas.microsoft.com/office/drawing/2014/main" id="{76C6D654-B45D-951F-D2F5-0F9083C3CC30}"/>
                  </a:ext>
                </a:extLst>
              </p:cNvPr>
              <p:cNvPicPr>
                <a:picLocks noChangeAspect="1"/>
              </p:cNvPicPr>
              <p:nvPr/>
            </p:nvPicPr>
            <p:blipFill>
              <a:blip r:embed="rId4"/>
              <a:stretch>
                <a:fillRect/>
              </a:stretch>
            </p:blipFill>
            <p:spPr>
              <a:xfrm>
                <a:off x="4949692" y="1145063"/>
                <a:ext cx="3416990" cy="3701032"/>
              </a:xfrm>
              <a:prstGeom prst="rect">
                <a:avLst/>
              </a:prstGeom>
            </p:spPr>
          </p:pic>
          <p:sp>
            <p:nvSpPr>
              <p:cNvPr id="9" name="TextBox 8">
                <a:extLst>
                  <a:ext uri="{FF2B5EF4-FFF2-40B4-BE49-F238E27FC236}">
                    <a16:creationId xmlns:a16="http://schemas.microsoft.com/office/drawing/2014/main" id="{4CFABCF6-8A66-8B05-6355-F55A75D352B2}"/>
                  </a:ext>
                </a:extLst>
              </p:cNvPr>
              <p:cNvSpPr txBox="1"/>
              <p:nvPr/>
            </p:nvSpPr>
            <p:spPr>
              <a:xfrm>
                <a:off x="5512280" y="1440373"/>
                <a:ext cx="1465169" cy="313038"/>
              </a:xfrm>
              <a:prstGeom prst="rect">
                <a:avLst/>
              </a:prstGeom>
              <a:solidFill>
                <a:schemeClr val="bg1"/>
              </a:solidFill>
            </p:spPr>
            <p:txBody>
              <a:bodyPr wrap="square" rtlCol="0">
                <a:spAutoFit/>
              </a:bodyPr>
              <a:lstStyle/>
              <a:p>
                <a:pPr algn="ctr"/>
                <a:r>
                  <a:rPr lang="en-US" b="1" dirty="0">
                    <a:solidFill>
                      <a:srgbClr val="1E6982"/>
                    </a:solidFill>
                    <a:latin typeface="Open Sans ExtraBold" pitchFamily="2" charset="0"/>
                    <a:ea typeface="Open Sans ExtraBold" pitchFamily="2" charset="0"/>
                    <a:cs typeface="Open Sans ExtraBold" pitchFamily="2" charset="0"/>
                  </a:rPr>
                  <a:t>$6.75 trillion</a:t>
                </a:r>
              </a:p>
            </p:txBody>
          </p:sp>
          <p:sp>
            <p:nvSpPr>
              <p:cNvPr id="10" name="TextBox 9">
                <a:extLst>
                  <a:ext uri="{FF2B5EF4-FFF2-40B4-BE49-F238E27FC236}">
                    <a16:creationId xmlns:a16="http://schemas.microsoft.com/office/drawing/2014/main" id="{4CD84D99-5341-5E7C-974C-233C84DB0DF3}"/>
                  </a:ext>
                </a:extLst>
              </p:cNvPr>
              <p:cNvSpPr txBox="1"/>
              <p:nvPr/>
            </p:nvSpPr>
            <p:spPr>
              <a:xfrm>
                <a:off x="4853422" y="1449237"/>
                <a:ext cx="664234" cy="200055"/>
              </a:xfrm>
              <a:prstGeom prst="rect">
                <a:avLst/>
              </a:prstGeom>
              <a:solidFill>
                <a:schemeClr val="bg1"/>
              </a:solidFill>
            </p:spPr>
            <p:txBody>
              <a:bodyPr wrap="square" rtlCol="0">
                <a:spAutoFit/>
              </a:bodyPr>
              <a:lstStyle/>
              <a:p>
                <a:pPr algn="ctr"/>
                <a:endParaRPr lang="en-US" sz="700" b="1" dirty="0">
                  <a:solidFill>
                    <a:srgbClr val="1E6982"/>
                  </a:solidFill>
                  <a:latin typeface="Open Sans ExtraBold" pitchFamily="2" charset="0"/>
                  <a:ea typeface="Open Sans ExtraBold" pitchFamily="2" charset="0"/>
                  <a:cs typeface="Open Sans ExtraBold" pitchFamily="2" charset="0"/>
                </a:endParaRPr>
              </a:p>
            </p:txBody>
          </p:sp>
        </p:grpSp>
        <p:sp>
          <p:nvSpPr>
            <p:cNvPr id="15" name="Rectangle 14">
              <a:extLst>
                <a:ext uri="{FF2B5EF4-FFF2-40B4-BE49-F238E27FC236}">
                  <a16:creationId xmlns:a16="http://schemas.microsoft.com/office/drawing/2014/main" id="{E1C087C5-5681-45B8-E21A-859BD1C3C17D}"/>
                </a:ext>
              </a:extLst>
            </p:cNvPr>
            <p:cNvSpPr/>
            <p:nvPr/>
          </p:nvSpPr>
          <p:spPr>
            <a:xfrm>
              <a:off x="5844397" y="4353697"/>
              <a:ext cx="362465" cy="1400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8599E8E9-F727-F454-3510-15F4581D287C}"/>
              </a:ext>
            </a:extLst>
          </p:cNvPr>
          <p:cNvSpPr/>
          <p:nvPr/>
        </p:nvSpPr>
        <p:spPr>
          <a:xfrm>
            <a:off x="1935277" y="4689373"/>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9FF0AFA-4D92-3B93-5E12-C98FABFD2BCD}"/>
              </a:ext>
            </a:extLst>
          </p:cNvPr>
          <p:cNvSpPr/>
          <p:nvPr/>
        </p:nvSpPr>
        <p:spPr>
          <a:xfrm>
            <a:off x="5308132" y="4603884"/>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290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D003DA0B-B9F4-E810-8EFE-EE81EDC5662E}"/>
            </a:ext>
          </a:extLst>
        </p:cNvPr>
        <p:cNvGrpSpPr/>
        <p:nvPr/>
      </p:nvGrpSpPr>
      <p:grpSpPr>
        <a:xfrm>
          <a:off x="0" y="0"/>
          <a:ext cx="0" cy="0"/>
          <a:chOff x="0" y="0"/>
          <a:chExt cx="0" cy="0"/>
        </a:xfrm>
      </p:grpSpPr>
      <p:sp>
        <p:nvSpPr>
          <p:cNvPr id="76" name="Google Shape;76;p2">
            <a:extLst>
              <a:ext uri="{FF2B5EF4-FFF2-40B4-BE49-F238E27FC236}">
                <a16:creationId xmlns:a16="http://schemas.microsoft.com/office/drawing/2014/main" id="{2EE45914-7F2D-2276-2E28-DAB34F428918}"/>
              </a:ext>
            </a:extLst>
          </p:cNvPr>
          <p:cNvSpPr/>
          <p:nvPr/>
        </p:nvSpPr>
        <p:spPr>
          <a:xfrm>
            <a:off x="5043" y="3214"/>
            <a:ext cx="9144000" cy="5143500"/>
          </a:xfrm>
          <a:prstGeom prst="rect">
            <a:avLst/>
          </a:prstGeom>
          <a:solidFill>
            <a:srgbClr val="0C3B5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sp>
        <p:nvSpPr>
          <p:cNvPr id="77" name="Google Shape;77;p2">
            <a:extLst>
              <a:ext uri="{FF2B5EF4-FFF2-40B4-BE49-F238E27FC236}">
                <a16:creationId xmlns:a16="http://schemas.microsoft.com/office/drawing/2014/main" id="{215595AF-BDFA-4FA8-A65C-C9088C6F6C9D}"/>
              </a:ext>
            </a:extLst>
          </p:cNvPr>
          <p:cNvSpPr txBox="1">
            <a:spLocks noGrp="1"/>
          </p:cNvSpPr>
          <p:nvPr>
            <p:ph type="ctrTitle"/>
          </p:nvPr>
        </p:nvSpPr>
        <p:spPr>
          <a:xfrm>
            <a:off x="440832" y="379769"/>
            <a:ext cx="2210100" cy="610800"/>
          </a:xfrm>
          <a:prstGeom prst="rect">
            <a:avLst/>
          </a:prstGeom>
          <a:noFill/>
          <a:ln>
            <a:noFill/>
          </a:ln>
        </p:spPr>
        <p:txBody>
          <a:bodyPr spcFirstLastPara="1" wrap="square" lIns="68575" tIns="34275" rIns="68575" bIns="34275" anchor="b" anchorCtr="0">
            <a:noAutofit/>
          </a:bodyPr>
          <a:lstStyle/>
          <a:p>
            <a:pPr marL="0" lvl="0" indent="0" algn="r" rtl="0">
              <a:lnSpc>
                <a:spcPct val="127416"/>
              </a:lnSpc>
              <a:spcBef>
                <a:spcPts val="0"/>
              </a:spcBef>
              <a:spcAft>
                <a:spcPts val="0"/>
              </a:spcAft>
              <a:buSzPts val="2700"/>
              <a:buNone/>
            </a:pPr>
            <a:r>
              <a:rPr lang="en" sz="2700" b="1">
                <a:solidFill>
                  <a:schemeClr val="lt1"/>
                </a:solidFill>
                <a:latin typeface="Open Sans ExtraBold"/>
                <a:ea typeface="Open Sans ExtraBold"/>
                <a:cs typeface="Open Sans ExtraBold"/>
                <a:sym typeface="Open Sans ExtraBold"/>
              </a:rPr>
              <a:t>Overview</a:t>
            </a:r>
            <a:endParaRPr sz="3300"/>
          </a:p>
        </p:txBody>
      </p:sp>
      <p:cxnSp>
        <p:nvCxnSpPr>
          <p:cNvPr id="78" name="Google Shape;78;p2">
            <a:extLst>
              <a:ext uri="{FF2B5EF4-FFF2-40B4-BE49-F238E27FC236}">
                <a16:creationId xmlns:a16="http://schemas.microsoft.com/office/drawing/2014/main" id="{52B38B6E-6C85-FE43-79BC-CEA52680866F}"/>
              </a:ext>
            </a:extLst>
          </p:cNvPr>
          <p:cNvCxnSpPr/>
          <p:nvPr/>
        </p:nvCxnSpPr>
        <p:spPr>
          <a:xfrm flipH="1">
            <a:off x="2733875" y="402590"/>
            <a:ext cx="51900" cy="4411500"/>
          </a:xfrm>
          <a:prstGeom prst="straightConnector1">
            <a:avLst/>
          </a:prstGeom>
          <a:noFill/>
          <a:ln w="38100" cap="flat" cmpd="sng">
            <a:solidFill>
              <a:schemeClr val="lt1"/>
            </a:solidFill>
            <a:prstDash val="dot"/>
            <a:round/>
            <a:headEnd type="none" w="sm" len="sm"/>
            <a:tailEnd type="none" w="sm" len="sm"/>
          </a:ln>
        </p:spPr>
      </p:cxnSp>
      <p:grpSp>
        <p:nvGrpSpPr>
          <p:cNvPr id="79" name="Google Shape;79;p2">
            <a:extLst>
              <a:ext uri="{FF2B5EF4-FFF2-40B4-BE49-F238E27FC236}">
                <a16:creationId xmlns:a16="http://schemas.microsoft.com/office/drawing/2014/main" id="{0260D467-63F0-9DAD-F29B-FD077C120EB9}"/>
              </a:ext>
            </a:extLst>
          </p:cNvPr>
          <p:cNvGrpSpPr/>
          <p:nvPr/>
        </p:nvGrpSpPr>
        <p:grpSpPr>
          <a:xfrm>
            <a:off x="3083801" y="1203982"/>
            <a:ext cx="5805400" cy="671879"/>
            <a:chOff x="3975100" y="4549503"/>
            <a:chExt cx="8101312" cy="895839"/>
          </a:xfrm>
        </p:grpSpPr>
        <p:grpSp>
          <p:nvGrpSpPr>
            <p:cNvPr id="80" name="Google Shape;80;p2">
              <a:extLst>
                <a:ext uri="{FF2B5EF4-FFF2-40B4-BE49-F238E27FC236}">
                  <a16:creationId xmlns:a16="http://schemas.microsoft.com/office/drawing/2014/main" id="{E6A85892-3DD0-11B1-4994-EF634D7936D0}"/>
                </a:ext>
              </a:extLst>
            </p:cNvPr>
            <p:cNvGrpSpPr/>
            <p:nvPr/>
          </p:nvGrpSpPr>
          <p:grpSpPr>
            <a:xfrm>
              <a:off x="4399927" y="4549503"/>
              <a:ext cx="7676485" cy="895839"/>
              <a:chOff x="4399927" y="4715047"/>
              <a:chExt cx="7676485" cy="895839"/>
            </a:xfrm>
          </p:grpSpPr>
          <p:sp>
            <p:nvSpPr>
              <p:cNvPr id="81" name="Google Shape;81;p2">
                <a:extLst>
                  <a:ext uri="{FF2B5EF4-FFF2-40B4-BE49-F238E27FC236}">
                    <a16:creationId xmlns:a16="http://schemas.microsoft.com/office/drawing/2014/main" id="{6595757F-8DAF-F038-AA4C-55B3BEF630D6}"/>
                  </a:ext>
                </a:extLst>
              </p:cNvPr>
              <p:cNvSpPr txBox="1"/>
              <p:nvPr/>
            </p:nvSpPr>
            <p:spPr>
              <a:xfrm>
                <a:off x="4436612" y="4715047"/>
                <a:ext cx="76398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Labor Markets </a:t>
                </a:r>
                <a:endParaRPr sz="1500" b="1" i="0" u="none" strike="noStrike" cap="none">
                  <a:solidFill>
                    <a:srgbClr val="FFFFFF"/>
                  </a:solidFill>
                  <a:latin typeface="Open Sans ExtraBold"/>
                  <a:ea typeface="Open Sans ExtraBold"/>
                  <a:cs typeface="Open Sans ExtraBold"/>
                  <a:sym typeface="Open Sans ExtraBold"/>
                </a:endParaRPr>
              </a:p>
            </p:txBody>
          </p:sp>
          <p:sp>
            <p:nvSpPr>
              <p:cNvPr id="82" name="Google Shape;82;p2">
                <a:extLst>
                  <a:ext uri="{FF2B5EF4-FFF2-40B4-BE49-F238E27FC236}">
                    <a16:creationId xmlns:a16="http://schemas.microsoft.com/office/drawing/2014/main" id="{04578B4F-1F30-C83E-3660-A155A678F39A}"/>
                  </a:ext>
                </a:extLst>
              </p:cNvPr>
              <p:cNvSpPr/>
              <p:nvPr/>
            </p:nvSpPr>
            <p:spPr>
              <a:xfrm>
                <a:off x="4399927" y="4787986"/>
                <a:ext cx="477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83" name="Google Shape;83;p2">
              <a:extLst>
                <a:ext uri="{FF2B5EF4-FFF2-40B4-BE49-F238E27FC236}">
                  <a16:creationId xmlns:a16="http://schemas.microsoft.com/office/drawing/2014/main" id="{2483EC7D-FF1D-0E3C-2D67-D005E88DCB81}"/>
                </a:ext>
              </a:extLst>
            </p:cNvPr>
            <p:cNvSpPr txBox="1"/>
            <p:nvPr/>
          </p:nvSpPr>
          <p:spPr>
            <a:xfrm>
              <a:off x="3975100" y="4555398"/>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2</a:t>
              </a:r>
              <a:endParaRPr sz="1100" b="0" i="0" u="none" strike="noStrike" cap="none">
                <a:solidFill>
                  <a:srgbClr val="000000"/>
                </a:solidFill>
                <a:latin typeface="Open Sans Light"/>
                <a:ea typeface="Open Sans Light"/>
                <a:cs typeface="Open Sans Light"/>
                <a:sym typeface="Open Sans Light"/>
              </a:endParaRPr>
            </a:p>
          </p:txBody>
        </p:sp>
        <p:sp>
          <p:nvSpPr>
            <p:cNvPr id="84" name="Google Shape;84;p2">
              <a:extLst>
                <a:ext uri="{FF2B5EF4-FFF2-40B4-BE49-F238E27FC236}">
                  <a16:creationId xmlns:a16="http://schemas.microsoft.com/office/drawing/2014/main" id="{B2FAA9A8-ED46-7F55-47E1-2C87071A0A43}"/>
                </a:ext>
              </a:extLst>
            </p:cNvPr>
            <p:cNvSpPr txBox="1"/>
            <p:nvPr/>
          </p:nvSpPr>
          <p:spPr>
            <a:xfrm>
              <a:off x="4448107" y="4913004"/>
              <a:ext cx="7293901" cy="4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labor market </a:t>
              </a:r>
              <a:r>
                <a:rPr lang="en" sz="900" dirty="0">
                  <a:solidFill>
                    <a:schemeClr val="lt1"/>
                  </a:solidFill>
                  <a:latin typeface="Open Sans Light"/>
                  <a:ea typeface="Open Sans Light"/>
                  <a:cs typeface="Open Sans Light"/>
                  <a:sym typeface="Open Sans Light"/>
                </a:rPr>
                <a:t>continue to </a:t>
              </a:r>
              <a:r>
                <a:rPr lang="en" sz="900" b="0" i="0" u="none" strike="noStrike" cap="none" dirty="0">
                  <a:solidFill>
                    <a:schemeClr val="lt1"/>
                  </a:solidFill>
                  <a:latin typeface="Open Sans Light"/>
                  <a:ea typeface="Open Sans Light"/>
                  <a:cs typeface="Open Sans Light"/>
                  <a:sym typeface="Open Sans Light"/>
                </a:rPr>
                <a:t>soften as unemployment was consistent at relatively low rates throughout the year. The labor force participation rate shows signs of a new normal.</a:t>
              </a:r>
              <a:endParaRPr sz="900" b="0" i="0" u="none" strike="noStrike" cap="none" dirty="0">
                <a:solidFill>
                  <a:schemeClr val="lt1"/>
                </a:solidFill>
                <a:latin typeface="Open Sans Light"/>
                <a:ea typeface="Open Sans Light"/>
                <a:cs typeface="Open Sans Light"/>
                <a:sym typeface="Open Sans Light"/>
              </a:endParaRPr>
            </a:p>
          </p:txBody>
        </p:sp>
      </p:grpSp>
      <p:grpSp>
        <p:nvGrpSpPr>
          <p:cNvPr id="85" name="Google Shape;85;p2">
            <a:extLst>
              <a:ext uri="{FF2B5EF4-FFF2-40B4-BE49-F238E27FC236}">
                <a16:creationId xmlns:a16="http://schemas.microsoft.com/office/drawing/2014/main" id="{9217BE8D-7612-982F-7D9B-FA453471892F}"/>
              </a:ext>
            </a:extLst>
          </p:cNvPr>
          <p:cNvGrpSpPr/>
          <p:nvPr/>
        </p:nvGrpSpPr>
        <p:grpSpPr>
          <a:xfrm>
            <a:off x="3102556" y="286294"/>
            <a:ext cx="5542482" cy="795686"/>
            <a:chOff x="4343375" y="472914"/>
            <a:chExt cx="7389976" cy="1060914"/>
          </a:xfrm>
        </p:grpSpPr>
        <p:grpSp>
          <p:nvGrpSpPr>
            <p:cNvPr id="86" name="Google Shape;86;p2">
              <a:extLst>
                <a:ext uri="{FF2B5EF4-FFF2-40B4-BE49-F238E27FC236}">
                  <a16:creationId xmlns:a16="http://schemas.microsoft.com/office/drawing/2014/main" id="{3F9F0F6E-C230-3A51-7566-361D53E6A9E5}"/>
                </a:ext>
              </a:extLst>
            </p:cNvPr>
            <p:cNvGrpSpPr/>
            <p:nvPr/>
          </p:nvGrpSpPr>
          <p:grpSpPr>
            <a:xfrm>
              <a:off x="4343375" y="472914"/>
              <a:ext cx="7389976" cy="1027287"/>
              <a:chOff x="3975100" y="993147"/>
              <a:chExt cx="7389976" cy="1027287"/>
            </a:xfrm>
          </p:grpSpPr>
          <p:sp>
            <p:nvSpPr>
              <p:cNvPr id="87" name="Google Shape;87;p2">
                <a:extLst>
                  <a:ext uri="{FF2B5EF4-FFF2-40B4-BE49-F238E27FC236}">
                    <a16:creationId xmlns:a16="http://schemas.microsoft.com/office/drawing/2014/main" id="{C673EDD1-4CF8-CB53-FD2E-4541B9966902}"/>
                  </a:ext>
                </a:extLst>
              </p:cNvPr>
              <p:cNvSpPr txBox="1"/>
              <p:nvPr/>
            </p:nvSpPr>
            <p:spPr>
              <a:xfrm>
                <a:off x="4413176" y="1019247"/>
                <a:ext cx="6951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500" b="1" i="0" u="none" strike="noStrike" cap="none">
                    <a:solidFill>
                      <a:srgbClr val="FFFFFF"/>
                    </a:solidFill>
                    <a:latin typeface="Open Sans ExtraBold"/>
                    <a:ea typeface="Open Sans ExtraBold"/>
                    <a:cs typeface="Open Sans ExtraBold"/>
                    <a:sym typeface="Open Sans ExtraBold"/>
                  </a:rPr>
                  <a:t>Economic growth</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88" name="Google Shape;88;p2">
                <a:extLst>
                  <a:ext uri="{FF2B5EF4-FFF2-40B4-BE49-F238E27FC236}">
                    <a16:creationId xmlns:a16="http://schemas.microsoft.com/office/drawing/2014/main" id="{950A8E03-6558-FAE1-EEA3-756963FB01A5}"/>
                  </a:ext>
                </a:extLst>
              </p:cNvPr>
              <p:cNvSpPr txBox="1"/>
              <p:nvPr/>
            </p:nvSpPr>
            <p:spPr>
              <a:xfrm>
                <a:off x="3975100" y="99314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1</a:t>
                </a:r>
                <a:endParaRPr sz="1100" b="0" i="0" u="none" strike="noStrike" cap="none">
                  <a:solidFill>
                    <a:srgbClr val="000000"/>
                  </a:solidFill>
                  <a:latin typeface="Open Sans Light"/>
                  <a:ea typeface="Open Sans Light"/>
                  <a:cs typeface="Open Sans Light"/>
                  <a:sym typeface="Open Sans Light"/>
                </a:endParaRPr>
              </a:p>
            </p:txBody>
          </p:sp>
          <p:sp>
            <p:nvSpPr>
              <p:cNvPr id="89" name="Google Shape;89;p2">
                <a:extLst>
                  <a:ext uri="{FF2B5EF4-FFF2-40B4-BE49-F238E27FC236}">
                    <a16:creationId xmlns:a16="http://schemas.microsoft.com/office/drawing/2014/main" id="{BE79FC0C-0310-9C24-F0B0-5BD500FEAFDE}"/>
                  </a:ext>
                </a:extLst>
              </p:cNvPr>
              <p:cNvSpPr txBox="1"/>
              <p:nvPr/>
            </p:nvSpPr>
            <p:spPr>
              <a:xfrm>
                <a:off x="4413183" y="1374143"/>
                <a:ext cx="6822900" cy="64629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United States Economy grew at </a:t>
                </a:r>
                <a:r>
                  <a:rPr lang="en" sz="900" dirty="0">
                    <a:solidFill>
                      <a:schemeClr val="lt1"/>
                    </a:solidFill>
                    <a:latin typeface="Open Sans Light"/>
                    <a:ea typeface="Open Sans Light"/>
                    <a:cs typeface="Open Sans Light"/>
                    <a:sym typeface="Open Sans Light"/>
                  </a:rPr>
                  <a:t>2.8%</a:t>
                </a:r>
                <a:r>
                  <a:rPr lang="en" sz="900" b="0" i="0" u="none" strike="noStrike" cap="none" dirty="0">
                    <a:solidFill>
                      <a:schemeClr val="lt1"/>
                    </a:solidFill>
                    <a:latin typeface="Open Sans Light"/>
                    <a:ea typeface="Open Sans Light"/>
                    <a:cs typeface="Open Sans Light"/>
                    <a:sym typeface="Open Sans Light"/>
                  </a:rPr>
                  <a:t> in 2024. This moderate growth was driven through consumer spending specifically on </a:t>
                </a:r>
                <a:r>
                  <a:rPr lang="en" sz="900" dirty="0">
                    <a:solidFill>
                      <a:schemeClr val="lt1"/>
                    </a:solidFill>
                    <a:latin typeface="Open Sans Light"/>
                    <a:ea typeface="Open Sans Light"/>
                    <a:cs typeface="Open Sans Light"/>
                    <a:sym typeface="Open Sans Light"/>
                  </a:rPr>
                  <a:t>services &amp; durable goods.  This stable growth is expected to continue into 2025</a:t>
                </a:r>
                <a:endParaRPr sz="800" b="0" i="0" u="none" strike="noStrike" cap="none" dirty="0">
                  <a:solidFill>
                    <a:srgbClr val="FFFFFF"/>
                  </a:solidFill>
                  <a:latin typeface="Open Sans Light"/>
                  <a:ea typeface="Open Sans Light"/>
                  <a:cs typeface="Open Sans Light"/>
                  <a:sym typeface="Open Sans Light"/>
                </a:endParaRPr>
              </a:p>
            </p:txBody>
          </p:sp>
        </p:grpSp>
        <p:sp>
          <p:nvSpPr>
            <p:cNvPr id="90" name="Google Shape;90;p2">
              <a:extLst>
                <a:ext uri="{FF2B5EF4-FFF2-40B4-BE49-F238E27FC236}">
                  <a16:creationId xmlns:a16="http://schemas.microsoft.com/office/drawing/2014/main" id="{ADDBBBBD-A659-BA15-6F9D-29978F9BB4DC}"/>
                </a:ext>
              </a:extLst>
            </p:cNvPr>
            <p:cNvSpPr/>
            <p:nvPr/>
          </p:nvSpPr>
          <p:spPr>
            <a:xfrm flipH="1">
              <a:off x="4709426" y="591228"/>
              <a:ext cx="45600" cy="9426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1" name="Google Shape;91;p2">
            <a:extLst>
              <a:ext uri="{FF2B5EF4-FFF2-40B4-BE49-F238E27FC236}">
                <a16:creationId xmlns:a16="http://schemas.microsoft.com/office/drawing/2014/main" id="{B5C4193B-5399-FEE5-9CCD-B1B20338306D}"/>
              </a:ext>
            </a:extLst>
          </p:cNvPr>
          <p:cNvGrpSpPr/>
          <p:nvPr/>
        </p:nvGrpSpPr>
        <p:grpSpPr>
          <a:xfrm>
            <a:off x="3081813" y="2747107"/>
            <a:ext cx="336839" cy="598923"/>
            <a:chOff x="3975100" y="4555398"/>
            <a:chExt cx="449119" cy="798564"/>
          </a:xfrm>
        </p:grpSpPr>
        <p:sp>
          <p:nvSpPr>
            <p:cNvPr id="92" name="Google Shape;92;p2">
              <a:extLst>
                <a:ext uri="{FF2B5EF4-FFF2-40B4-BE49-F238E27FC236}">
                  <a16:creationId xmlns:a16="http://schemas.microsoft.com/office/drawing/2014/main" id="{8462D610-25E2-C86B-0BFB-EF06BA5B9C74}"/>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4</a:t>
              </a:r>
              <a:endParaRPr sz="1100" b="0" i="0" u="none" strike="noStrike" cap="none">
                <a:solidFill>
                  <a:srgbClr val="000000"/>
                </a:solidFill>
                <a:latin typeface="Open Sans Light"/>
                <a:ea typeface="Open Sans Light"/>
                <a:cs typeface="Open Sans Light"/>
                <a:sym typeface="Open Sans Light"/>
              </a:endParaRPr>
            </a:p>
          </p:txBody>
        </p:sp>
        <p:sp>
          <p:nvSpPr>
            <p:cNvPr id="93" name="Google Shape;93;p2">
              <a:extLst>
                <a:ext uri="{FF2B5EF4-FFF2-40B4-BE49-F238E27FC236}">
                  <a16:creationId xmlns:a16="http://schemas.microsoft.com/office/drawing/2014/main" id="{A515D00D-D672-7D4A-8B66-3CAF2A4F6FA4}"/>
                </a:ext>
              </a:extLst>
            </p:cNvPr>
            <p:cNvSpPr/>
            <p:nvPr/>
          </p:nvSpPr>
          <p:spPr>
            <a:xfrm>
              <a:off x="4378619" y="4622442"/>
              <a:ext cx="45600" cy="73152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5" name="Google Shape;95;p2">
            <a:extLst>
              <a:ext uri="{FF2B5EF4-FFF2-40B4-BE49-F238E27FC236}">
                <a16:creationId xmlns:a16="http://schemas.microsoft.com/office/drawing/2014/main" id="{467BC610-F2F1-C874-8821-5A5A144D43B5}"/>
              </a:ext>
            </a:extLst>
          </p:cNvPr>
          <p:cNvGrpSpPr/>
          <p:nvPr/>
        </p:nvGrpSpPr>
        <p:grpSpPr>
          <a:xfrm>
            <a:off x="3115803" y="3495974"/>
            <a:ext cx="5747803" cy="1259374"/>
            <a:chOff x="3975100" y="4549503"/>
            <a:chExt cx="7663737" cy="1679166"/>
          </a:xfrm>
        </p:grpSpPr>
        <p:grpSp>
          <p:nvGrpSpPr>
            <p:cNvPr id="96" name="Google Shape;96;p2">
              <a:extLst>
                <a:ext uri="{FF2B5EF4-FFF2-40B4-BE49-F238E27FC236}">
                  <a16:creationId xmlns:a16="http://schemas.microsoft.com/office/drawing/2014/main" id="{D13856CE-9023-DB69-B510-EF65877CE86F}"/>
                </a:ext>
              </a:extLst>
            </p:cNvPr>
            <p:cNvGrpSpPr/>
            <p:nvPr/>
          </p:nvGrpSpPr>
          <p:grpSpPr>
            <a:xfrm>
              <a:off x="4328165" y="4549503"/>
              <a:ext cx="7310672" cy="1679166"/>
              <a:chOff x="4328165" y="4715047"/>
              <a:chExt cx="7310672" cy="1679166"/>
            </a:xfrm>
          </p:grpSpPr>
          <p:sp>
            <p:nvSpPr>
              <p:cNvPr id="97" name="Google Shape;97;p2">
                <a:extLst>
                  <a:ext uri="{FF2B5EF4-FFF2-40B4-BE49-F238E27FC236}">
                    <a16:creationId xmlns:a16="http://schemas.microsoft.com/office/drawing/2014/main" id="{9575506A-D69E-A89A-C99B-4300673D9FA8}"/>
                  </a:ext>
                </a:extLst>
              </p:cNvPr>
              <p:cNvSpPr txBox="1"/>
              <p:nvPr/>
            </p:nvSpPr>
            <p:spPr>
              <a:xfrm>
                <a:off x="4362937" y="4715047"/>
                <a:ext cx="7275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FFFFFF"/>
                    </a:solidFill>
                    <a:latin typeface="Open Sans ExtraBold"/>
                    <a:ea typeface="Open Sans ExtraBold"/>
                    <a:cs typeface="Open Sans ExtraBold"/>
                    <a:sym typeface="Open Sans ExtraBold"/>
                  </a:rPr>
                  <a:t>The ”Known Unknowns”</a:t>
                </a:r>
                <a:endParaRPr sz="900" b="1" i="0" u="none" strike="noStrike" cap="none" dirty="0">
                  <a:solidFill>
                    <a:srgbClr val="000000"/>
                  </a:solidFill>
                  <a:latin typeface="Open Sans ExtraBold"/>
                  <a:ea typeface="Open Sans ExtraBold"/>
                  <a:cs typeface="Open Sans ExtraBold"/>
                  <a:sym typeface="Open Sans ExtraBold"/>
                </a:endParaRPr>
              </a:p>
            </p:txBody>
          </p:sp>
          <p:sp>
            <p:nvSpPr>
              <p:cNvPr id="98" name="Google Shape;98;p2">
                <a:extLst>
                  <a:ext uri="{FF2B5EF4-FFF2-40B4-BE49-F238E27FC236}">
                    <a16:creationId xmlns:a16="http://schemas.microsoft.com/office/drawing/2014/main" id="{1AD0F35B-2AE8-5EF7-5EDE-DB4524B624B6}"/>
                  </a:ext>
                </a:extLst>
              </p:cNvPr>
              <p:cNvSpPr/>
              <p:nvPr/>
            </p:nvSpPr>
            <p:spPr>
              <a:xfrm flipH="1">
                <a:off x="4328165" y="4809252"/>
                <a:ext cx="45600" cy="1584961"/>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99" name="Google Shape;99;p2">
              <a:extLst>
                <a:ext uri="{FF2B5EF4-FFF2-40B4-BE49-F238E27FC236}">
                  <a16:creationId xmlns:a16="http://schemas.microsoft.com/office/drawing/2014/main" id="{75E2F221-5E76-E489-5455-3A4AD431AAB8}"/>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5</a:t>
              </a:r>
              <a:endParaRPr sz="1100" b="0" i="0" u="none" strike="noStrike" cap="none">
                <a:solidFill>
                  <a:srgbClr val="000000"/>
                </a:solidFill>
                <a:latin typeface="Open Sans Light"/>
                <a:ea typeface="Open Sans Light"/>
                <a:cs typeface="Open Sans Light"/>
                <a:sym typeface="Open Sans Light"/>
              </a:endParaRPr>
            </a:p>
          </p:txBody>
        </p:sp>
      </p:grpSp>
      <p:grpSp>
        <p:nvGrpSpPr>
          <p:cNvPr id="103" name="Google Shape;103;p2">
            <a:extLst>
              <a:ext uri="{FF2B5EF4-FFF2-40B4-BE49-F238E27FC236}">
                <a16:creationId xmlns:a16="http://schemas.microsoft.com/office/drawing/2014/main" id="{C2202CB6-93D2-78E1-8C43-12DF32022019}"/>
              </a:ext>
            </a:extLst>
          </p:cNvPr>
          <p:cNvGrpSpPr/>
          <p:nvPr/>
        </p:nvGrpSpPr>
        <p:grpSpPr>
          <a:xfrm>
            <a:off x="3096883" y="1921673"/>
            <a:ext cx="5734435" cy="921536"/>
            <a:chOff x="3975100" y="2766297"/>
            <a:chExt cx="7645913" cy="1228712"/>
          </a:xfrm>
        </p:grpSpPr>
        <p:grpSp>
          <p:nvGrpSpPr>
            <p:cNvPr id="104" name="Google Shape;104;p2">
              <a:extLst>
                <a:ext uri="{FF2B5EF4-FFF2-40B4-BE49-F238E27FC236}">
                  <a16:creationId xmlns:a16="http://schemas.microsoft.com/office/drawing/2014/main" id="{B7A9A185-40D4-A4AF-8F65-633DE1BC899E}"/>
                </a:ext>
              </a:extLst>
            </p:cNvPr>
            <p:cNvGrpSpPr/>
            <p:nvPr/>
          </p:nvGrpSpPr>
          <p:grpSpPr>
            <a:xfrm>
              <a:off x="4358525" y="2797075"/>
              <a:ext cx="6647152" cy="883140"/>
              <a:chOff x="4358525" y="2749539"/>
              <a:chExt cx="6647152" cy="883140"/>
            </a:xfrm>
          </p:grpSpPr>
          <p:sp>
            <p:nvSpPr>
              <p:cNvPr id="105" name="Google Shape;105;p2">
                <a:extLst>
                  <a:ext uri="{FF2B5EF4-FFF2-40B4-BE49-F238E27FC236}">
                    <a16:creationId xmlns:a16="http://schemas.microsoft.com/office/drawing/2014/main" id="{C8AA6C43-631C-43D4-6FDA-3B851884EAA0}"/>
                  </a:ext>
                </a:extLst>
              </p:cNvPr>
              <p:cNvSpPr txBox="1"/>
              <p:nvPr/>
            </p:nvSpPr>
            <p:spPr>
              <a:xfrm>
                <a:off x="4413177" y="2749539"/>
                <a:ext cx="65925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Inflation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06" name="Google Shape;106;p2">
                <a:extLst>
                  <a:ext uri="{FF2B5EF4-FFF2-40B4-BE49-F238E27FC236}">
                    <a16:creationId xmlns:a16="http://schemas.microsoft.com/office/drawing/2014/main" id="{5E9693C6-0431-C101-94E2-D670F9A316C0}"/>
                  </a:ext>
                </a:extLst>
              </p:cNvPr>
              <p:cNvSpPr/>
              <p:nvPr/>
            </p:nvSpPr>
            <p:spPr>
              <a:xfrm>
                <a:off x="4358525" y="2809779"/>
                <a:ext cx="456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107" name="Google Shape;107;p2">
              <a:extLst>
                <a:ext uri="{FF2B5EF4-FFF2-40B4-BE49-F238E27FC236}">
                  <a16:creationId xmlns:a16="http://schemas.microsoft.com/office/drawing/2014/main" id="{C57EF623-CF17-86C5-92FD-7709925E1D1E}"/>
                </a:ext>
              </a:extLst>
            </p:cNvPr>
            <p:cNvSpPr txBox="1"/>
            <p:nvPr/>
          </p:nvSpPr>
          <p:spPr>
            <a:xfrm>
              <a:off x="4431213" y="3164055"/>
              <a:ext cx="7189800" cy="83095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dirty="0">
                  <a:solidFill>
                    <a:schemeClr val="lt1"/>
                  </a:solidFill>
                  <a:latin typeface="Open Sans Light"/>
                  <a:ea typeface="Open Sans Light"/>
                  <a:cs typeface="Open Sans Light"/>
                  <a:sym typeface="Open Sans Light"/>
                </a:rPr>
                <a:t>Global and domestic economic factors, including key indicators like housing, wages, supply chains and policy will determine future inflation trends and economic movements in 2025, but for now inflation is near target range, albeit slightly elevated</a:t>
              </a:r>
              <a:endParaRPr sz="800" b="0" i="0" u="none" strike="noStrike" cap="none" dirty="0">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dirty="0">
                <a:solidFill>
                  <a:srgbClr val="000000"/>
                </a:solidFill>
                <a:latin typeface="Open Sans Light"/>
                <a:ea typeface="Open Sans Light"/>
                <a:cs typeface="Open Sans Light"/>
                <a:sym typeface="Open Sans Light"/>
              </a:endParaRPr>
            </a:p>
          </p:txBody>
        </p:sp>
        <p:sp>
          <p:nvSpPr>
            <p:cNvPr id="108" name="Google Shape;108;p2">
              <a:extLst>
                <a:ext uri="{FF2B5EF4-FFF2-40B4-BE49-F238E27FC236}">
                  <a16:creationId xmlns:a16="http://schemas.microsoft.com/office/drawing/2014/main" id="{A70A46AD-9CB5-B8AB-CCAC-A847BE6FE814}"/>
                </a:ext>
              </a:extLst>
            </p:cNvPr>
            <p:cNvSpPr txBox="1"/>
            <p:nvPr/>
          </p:nvSpPr>
          <p:spPr>
            <a:xfrm>
              <a:off x="3975100" y="276629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3</a:t>
              </a:r>
              <a:endParaRPr sz="1100" b="0" i="0" u="none" strike="noStrike" cap="none">
                <a:solidFill>
                  <a:srgbClr val="000000"/>
                </a:solidFill>
                <a:latin typeface="Open Sans Light"/>
                <a:ea typeface="Open Sans Light"/>
                <a:cs typeface="Open Sans Light"/>
                <a:sym typeface="Open Sans Light"/>
              </a:endParaRPr>
            </a:p>
          </p:txBody>
        </p:sp>
      </p:grpSp>
      <p:pic>
        <p:nvPicPr>
          <p:cNvPr id="109" name="Google Shape;109;p2">
            <a:extLst>
              <a:ext uri="{FF2B5EF4-FFF2-40B4-BE49-F238E27FC236}">
                <a16:creationId xmlns:a16="http://schemas.microsoft.com/office/drawing/2014/main" id="{B07A70C3-6914-2D47-DD36-F19735E5E05E}"/>
              </a:ext>
            </a:extLst>
          </p:cNvPr>
          <p:cNvPicPr preferRelativeResize="0"/>
          <p:nvPr/>
        </p:nvPicPr>
        <p:blipFill rotWithShape="1">
          <a:blip r:embed="rId3">
            <a:alphaModFix/>
          </a:blip>
          <a:srcRect/>
          <a:stretch/>
        </p:blipFill>
        <p:spPr>
          <a:xfrm>
            <a:off x="1668966" y="3335018"/>
            <a:ext cx="915663" cy="1394303"/>
          </a:xfrm>
          <a:prstGeom prst="rect">
            <a:avLst/>
          </a:prstGeom>
          <a:noFill/>
          <a:ln>
            <a:noFill/>
          </a:ln>
        </p:spPr>
      </p:pic>
      <p:sp>
        <p:nvSpPr>
          <p:cNvPr id="110" name="Google Shape;110;p2">
            <a:extLst>
              <a:ext uri="{FF2B5EF4-FFF2-40B4-BE49-F238E27FC236}">
                <a16:creationId xmlns:a16="http://schemas.microsoft.com/office/drawing/2014/main" id="{EF851D6E-FC9B-3BA6-224A-BADE4ACC5ED7}"/>
              </a:ext>
            </a:extLst>
          </p:cNvPr>
          <p:cNvSpPr txBox="1"/>
          <p:nvPr/>
        </p:nvSpPr>
        <p:spPr>
          <a:xfrm>
            <a:off x="3465854" y="2770420"/>
            <a:ext cx="4944375" cy="30015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Housing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11" name="Google Shape;111;p2">
            <a:extLst>
              <a:ext uri="{FF2B5EF4-FFF2-40B4-BE49-F238E27FC236}">
                <a16:creationId xmlns:a16="http://schemas.microsoft.com/office/drawing/2014/main" id="{F9A3879E-7361-8624-9D81-CA0AC69310FF}"/>
              </a:ext>
            </a:extLst>
          </p:cNvPr>
          <p:cNvSpPr txBox="1"/>
          <p:nvPr/>
        </p:nvSpPr>
        <p:spPr>
          <a:xfrm>
            <a:off x="3476307" y="3011169"/>
            <a:ext cx="5392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200"/>
              <a:buFont typeface="Arial"/>
              <a:buNone/>
            </a:pPr>
            <a:r>
              <a:rPr lang="en" sz="900" dirty="0">
                <a:solidFill>
                  <a:schemeClr val="lt1"/>
                </a:solidFill>
                <a:latin typeface="Open Sans Light"/>
                <a:ea typeface="Open Sans Light"/>
                <a:cs typeface="Open Sans Light"/>
                <a:sym typeface="Open Sans Light"/>
              </a:rPr>
              <a:t>Housing prices </a:t>
            </a:r>
            <a:r>
              <a:rPr lang="en-US" sz="900" dirty="0">
                <a:solidFill>
                  <a:schemeClr val="lt1"/>
                </a:solidFill>
                <a:latin typeface="Open Sans Light"/>
                <a:ea typeface="Open Sans Light"/>
                <a:cs typeface="Open Sans Light"/>
                <a:sym typeface="Open Sans Light"/>
              </a:rPr>
              <a:t>likely</a:t>
            </a:r>
            <a:r>
              <a:rPr lang="en" sz="900" dirty="0">
                <a:solidFill>
                  <a:schemeClr val="lt1"/>
                </a:solidFill>
                <a:latin typeface="Open Sans Light"/>
                <a:ea typeface="Open Sans Light"/>
                <a:cs typeface="Open Sans Light"/>
                <a:sym typeface="Open Sans Light"/>
              </a:rPr>
              <a:t> to remain elevated in the midst of limited supply, vacancy, along with affordability challenges due to elevated mortgage rates.</a:t>
            </a:r>
            <a:endParaRPr sz="900"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900" dirty="0">
              <a:solidFill>
                <a:schemeClr val="lt1"/>
              </a:solidFill>
              <a:latin typeface="Open Sans Light"/>
              <a:ea typeface="Open Sans Light"/>
              <a:cs typeface="Open Sans Light"/>
              <a:sym typeface="Open Sans Light"/>
            </a:endParaRPr>
          </a:p>
        </p:txBody>
      </p:sp>
      <p:sp>
        <p:nvSpPr>
          <p:cNvPr id="3" name="Rectangle 2">
            <a:extLst>
              <a:ext uri="{FF2B5EF4-FFF2-40B4-BE49-F238E27FC236}">
                <a16:creationId xmlns:a16="http://schemas.microsoft.com/office/drawing/2014/main" id="{A7A3E9F8-9D0B-7998-33CC-A57D7BCA895F}"/>
              </a:ext>
            </a:extLst>
          </p:cNvPr>
          <p:cNvSpPr/>
          <p:nvPr/>
        </p:nvSpPr>
        <p:spPr>
          <a:xfrm>
            <a:off x="2861984" y="212937"/>
            <a:ext cx="6071287" cy="3214821"/>
          </a:xfrm>
          <a:prstGeom prst="rect">
            <a:avLst/>
          </a:prstGeom>
          <a:solidFill>
            <a:srgbClr val="0B3B55">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5606C42-C57E-721F-3C94-5119B75827A1}"/>
              </a:ext>
            </a:extLst>
          </p:cNvPr>
          <p:cNvSpPr txBox="1"/>
          <p:nvPr/>
        </p:nvSpPr>
        <p:spPr>
          <a:xfrm>
            <a:off x="5938041" y="4327474"/>
            <a:ext cx="3262184" cy="400110"/>
          </a:xfrm>
          <a:prstGeom prst="rect">
            <a:avLst/>
          </a:prstGeom>
          <a:noFill/>
        </p:spPr>
        <p:txBody>
          <a:bodyPr wrap="square" rtlCol="0">
            <a:spAutoFit/>
          </a:bodyPr>
          <a:lstStyle/>
          <a:p>
            <a:r>
              <a:rPr lang="en-US" sz="2000" b="1" dirty="0">
                <a:solidFill>
                  <a:schemeClr val="bg1"/>
                </a:solidFill>
                <a:latin typeface="Open Sans ExtraBold" pitchFamily="2" charset="0"/>
                <a:ea typeface="Open Sans ExtraBold" pitchFamily="2" charset="0"/>
                <a:cs typeface="Open Sans ExtraBold" pitchFamily="2" charset="0"/>
              </a:rPr>
              <a:t>Trade Policy Context</a:t>
            </a:r>
          </a:p>
        </p:txBody>
      </p:sp>
    </p:spTree>
    <p:extLst>
      <p:ext uri="{BB962C8B-B14F-4D97-AF65-F5344CB8AC3E}">
        <p14:creationId xmlns:p14="http://schemas.microsoft.com/office/powerpoint/2010/main" val="349840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cxnSp>
        <p:nvCxnSpPr>
          <p:cNvPr id="424" name="Google Shape;424;p55"/>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425" name="Google Shape;425;p55"/>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26" name="Google Shape;426;p55"/>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dirty="0">
                <a:solidFill>
                  <a:srgbClr val="000000"/>
                </a:solidFill>
              </a:rPr>
              <a:t>The US has consistently run trade deficits</a:t>
            </a:r>
            <a:endParaRPr sz="3000" dirty="0">
              <a:solidFill>
                <a:srgbClr val="000000"/>
              </a:solidFill>
            </a:endParaRPr>
          </a:p>
        </p:txBody>
      </p:sp>
      <p:pic>
        <p:nvPicPr>
          <p:cNvPr id="2" name="Picture 1">
            <a:extLst>
              <a:ext uri="{FF2B5EF4-FFF2-40B4-BE49-F238E27FC236}">
                <a16:creationId xmlns:a16="http://schemas.microsoft.com/office/drawing/2014/main" id="{FA183AE3-B253-4174-9949-6794F0B7F6F3}"/>
              </a:ext>
            </a:extLst>
          </p:cNvPr>
          <p:cNvPicPr>
            <a:picLocks noChangeAspect="1"/>
          </p:cNvPicPr>
          <p:nvPr/>
        </p:nvPicPr>
        <p:blipFill>
          <a:blip r:embed="rId3"/>
          <a:stretch>
            <a:fillRect/>
          </a:stretch>
        </p:blipFill>
        <p:spPr>
          <a:xfrm>
            <a:off x="1216322" y="1142021"/>
            <a:ext cx="6700520" cy="3603572"/>
          </a:xfrm>
          <a:prstGeom prst="rect">
            <a:avLst/>
          </a:prstGeom>
        </p:spPr>
      </p:pic>
      <p:sp>
        <p:nvSpPr>
          <p:cNvPr id="3" name="Rectangle 2">
            <a:extLst>
              <a:ext uri="{FF2B5EF4-FFF2-40B4-BE49-F238E27FC236}">
                <a16:creationId xmlns:a16="http://schemas.microsoft.com/office/drawing/2014/main" id="{28555CE3-F349-C520-8235-AF9B7F64F919}"/>
              </a:ext>
            </a:extLst>
          </p:cNvPr>
          <p:cNvSpPr/>
          <p:nvPr/>
        </p:nvSpPr>
        <p:spPr>
          <a:xfrm>
            <a:off x="1935277" y="4689373"/>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3ECA2DF-A57D-A065-9EBA-288BD1F5AE5C}"/>
              </a:ext>
            </a:extLst>
          </p:cNvPr>
          <p:cNvSpPr/>
          <p:nvPr/>
        </p:nvSpPr>
        <p:spPr>
          <a:xfrm>
            <a:off x="1818002" y="4495487"/>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cxnSp>
        <p:nvCxnSpPr>
          <p:cNvPr id="139" name="Google Shape;139;p6"/>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140" name="Google Shape;140;p6"/>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41" name="Google Shape;141;p6"/>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Consumer spending on services drove this resiliency, while durable and non-durable goods spending increasing throughout the year</a:t>
            </a:r>
            <a:endParaRPr sz="3000">
              <a:solidFill>
                <a:srgbClr val="000000"/>
              </a:solidFill>
            </a:endParaRPr>
          </a:p>
        </p:txBody>
      </p:sp>
      <p:pic>
        <p:nvPicPr>
          <p:cNvPr id="142" name="Google Shape;142;p6"/>
          <p:cNvPicPr preferRelativeResize="0"/>
          <p:nvPr/>
        </p:nvPicPr>
        <p:blipFill rotWithShape="1">
          <a:blip r:embed="rId3">
            <a:alphaModFix/>
          </a:blip>
          <a:srcRect/>
          <a:stretch/>
        </p:blipFill>
        <p:spPr>
          <a:xfrm>
            <a:off x="1344192" y="1065431"/>
            <a:ext cx="6751320" cy="3729692"/>
          </a:xfrm>
          <a:prstGeom prst="rect">
            <a:avLst/>
          </a:prstGeom>
          <a:noFill/>
          <a:ln>
            <a:noFill/>
          </a:ln>
        </p:spPr>
      </p:pic>
      <p:sp>
        <p:nvSpPr>
          <p:cNvPr id="2" name="Rectangle 1">
            <a:extLst>
              <a:ext uri="{FF2B5EF4-FFF2-40B4-BE49-F238E27FC236}">
                <a16:creationId xmlns:a16="http://schemas.microsoft.com/office/drawing/2014/main" id="{72498DE1-26B9-2A96-15B0-BFF7B6C8EC5E}"/>
              </a:ext>
            </a:extLst>
          </p:cNvPr>
          <p:cNvSpPr/>
          <p:nvPr/>
        </p:nvSpPr>
        <p:spPr>
          <a:xfrm>
            <a:off x="1979628" y="4543720"/>
            <a:ext cx="1055802"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3">
          <a:extLst>
            <a:ext uri="{FF2B5EF4-FFF2-40B4-BE49-F238E27FC236}">
              <a16:creationId xmlns:a16="http://schemas.microsoft.com/office/drawing/2014/main" id="{EDB4199A-D47E-4D22-3081-1A26B4CA850C}"/>
            </a:ext>
          </a:extLst>
        </p:cNvPr>
        <p:cNvGrpSpPr/>
        <p:nvPr/>
      </p:nvGrpSpPr>
      <p:grpSpPr>
        <a:xfrm>
          <a:off x="0" y="0"/>
          <a:ext cx="0" cy="0"/>
          <a:chOff x="0" y="0"/>
          <a:chExt cx="0" cy="0"/>
        </a:xfrm>
      </p:grpSpPr>
      <p:cxnSp>
        <p:nvCxnSpPr>
          <p:cNvPr id="424" name="Google Shape;424;p55">
            <a:extLst>
              <a:ext uri="{FF2B5EF4-FFF2-40B4-BE49-F238E27FC236}">
                <a16:creationId xmlns:a16="http://schemas.microsoft.com/office/drawing/2014/main" id="{C453C060-947E-4929-4187-B1207239C4E0}"/>
              </a:ext>
            </a:extLst>
          </p:cNvPr>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425" name="Google Shape;425;p55">
            <a:extLst>
              <a:ext uri="{FF2B5EF4-FFF2-40B4-BE49-F238E27FC236}">
                <a16:creationId xmlns:a16="http://schemas.microsoft.com/office/drawing/2014/main" id="{690D6F30-3536-94C7-FEBD-0B8C8E578433}"/>
              </a:ext>
            </a:extLst>
          </p:cNvPr>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26" name="Google Shape;426;p55">
            <a:extLst>
              <a:ext uri="{FF2B5EF4-FFF2-40B4-BE49-F238E27FC236}">
                <a16:creationId xmlns:a16="http://schemas.microsoft.com/office/drawing/2014/main" id="{45CA61C7-C1F0-2796-106B-059571A420EF}"/>
              </a:ext>
            </a:extLst>
          </p:cNvPr>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US" sz="2000" b="1" dirty="0">
                <a:solidFill>
                  <a:srgbClr val="000000"/>
                </a:solidFill>
              </a:rPr>
              <a:t>However, these are really driven by goods, while the US runs trade surplus in services</a:t>
            </a:r>
            <a:endParaRPr sz="2000" b="1" dirty="0">
              <a:solidFill>
                <a:srgbClr val="000000"/>
              </a:solidFill>
            </a:endParaRPr>
          </a:p>
        </p:txBody>
      </p:sp>
      <p:pic>
        <p:nvPicPr>
          <p:cNvPr id="3" name="Picture 2">
            <a:extLst>
              <a:ext uri="{FF2B5EF4-FFF2-40B4-BE49-F238E27FC236}">
                <a16:creationId xmlns:a16="http://schemas.microsoft.com/office/drawing/2014/main" id="{5BDF5671-5D0E-FB63-2BD2-4C9ECA4E5983}"/>
              </a:ext>
            </a:extLst>
          </p:cNvPr>
          <p:cNvPicPr>
            <a:picLocks noChangeAspect="1"/>
          </p:cNvPicPr>
          <p:nvPr/>
        </p:nvPicPr>
        <p:blipFill>
          <a:blip r:embed="rId3"/>
          <a:stretch>
            <a:fillRect/>
          </a:stretch>
        </p:blipFill>
        <p:spPr>
          <a:xfrm>
            <a:off x="1209041" y="1133336"/>
            <a:ext cx="6698967" cy="3602736"/>
          </a:xfrm>
          <a:prstGeom prst="rect">
            <a:avLst/>
          </a:prstGeom>
        </p:spPr>
      </p:pic>
      <p:sp>
        <p:nvSpPr>
          <p:cNvPr id="2" name="Rectangle 1">
            <a:extLst>
              <a:ext uri="{FF2B5EF4-FFF2-40B4-BE49-F238E27FC236}">
                <a16:creationId xmlns:a16="http://schemas.microsoft.com/office/drawing/2014/main" id="{C21CAC4F-04F0-E4BD-4B67-A323982E2339}"/>
              </a:ext>
            </a:extLst>
          </p:cNvPr>
          <p:cNvSpPr/>
          <p:nvPr/>
        </p:nvSpPr>
        <p:spPr>
          <a:xfrm>
            <a:off x="1812726" y="4500833"/>
            <a:ext cx="1149427"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461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00">
          <a:extLst>
            <a:ext uri="{FF2B5EF4-FFF2-40B4-BE49-F238E27FC236}">
              <a16:creationId xmlns:a16="http://schemas.microsoft.com/office/drawing/2014/main" id="{A6B6B2F5-54A8-F672-8E16-CE25A29CBF70}"/>
            </a:ext>
          </a:extLst>
        </p:cNvPr>
        <p:cNvGrpSpPr/>
        <p:nvPr/>
      </p:nvGrpSpPr>
      <p:grpSpPr>
        <a:xfrm>
          <a:off x="0" y="0"/>
          <a:ext cx="0" cy="0"/>
          <a:chOff x="0" y="0"/>
          <a:chExt cx="0" cy="0"/>
        </a:xfrm>
      </p:grpSpPr>
      <p:cxnSp>
        <p:nvCxnSpPr>
          <p:cNvPr id="401" name="Google Shape;401;p52">
            <a:extLst>
              <a:ext uri="{FF2B5EF4-FFF2-40B4-BE49-F238E27FC236}">
                <a16:creationId xmlns:a16="http://schemas.microsoft.com/office/drawing/2014/main" id="{C25D4ADB-ABF4-738B-1980-4B9EA7FA3F40}"/>
              </a:ext>
            </a:extLst>
          </p:cNvPr>
          <p:cNvCxnSpPr>
            <a:cxnSpLocks/>
          </p:cNvCxnSpPr>
          <p:nvPr/>
        </p:nvCxnSpPr>
        <p:spPr>
          <a:xfrm>
            <a:off x="2420462" y="231511"/>
            <a:ext cx="0" cy="4552496"/>
          </a:xfrm>
          <a:prstGeom prst="straightConnector1">
            <a:avLst/>
          </a:prstGeom>
          <a:noFill/>
          <a:ln w="19050" cap="flat" cmpd="sng">
            <a:solidFill>
              <a:srgbClr val="7F7F7F"/>
            </a:solidFill>
            <a:prstDash val="dot"/>
            <a:miter lim="800000"/>
            <a:headEnd type="none" w="sm" len="sm"/>
            <a:tailEnd type="none" w="sm" len="sm"/>
          </a:ln>
        </p:spPr>
      </p:cxnSp>
      <p:sp>
        <p:nvSpPr>
          <p:cNvPr id="402" name="Google Shape;402;p52">
            <a:extLst>
              <a:ext uri="{FF2B5EF4-FFF2-40B4-BE49-F238E27FC236}">
                <a16:creationId xmlns:a16="http://schemas.microsoft.com/office/drawing/2014/main" id="{242D3C40-39C7-6D98-96C7-3C0714B19DEC}"/>
              </a:ext>
            </a:extLst>
          </p:cNvPr>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03" name="Google Shape;403;p52">
            <a:extLst>
              <a:ext uri="{FF2B5EF4-FFF2-40B4-BE49-F238E27FC236}">
                <a16:creationId xmlns:a16="http://schemas.microsoft.com/office/drawing/2014/main" id="{CB6DAB36-061B-28F4-6BB1-3A5835FCC352}"/>
              </a:ext>
            </a:extLst>
          </p:cNvPr>
          <p:cNvSpPr txBox="1">
            <a:spLocks noGrp="1"/>
          </p:cNvSpPr>
          <p:nvPr>
            <p:ph type="title"/>
          </p:nvPr>
        </p:nvSpPr>
        <p:spPr>
          <a:xfrm>
            <a:off x="245639" y="669204"/>
            <a:ext cx="2027745" cy="5310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SzPts val="1700"/>
              <a:buNone/>
            </a:pPr>
            <a:r>
              <a:rPr lang="en-US" sz="1600" b="1" dirty="0">
                <a:solidFill>
                  <a:srgbClr val="000000"/>
                </a:solidFill>
              </a:rPr>
              <a:t>Trade policy, Geopolitics, and transition to the new administration is top of mind</a:t>
            </a:r>
            <a:endParaRPr sz="1600" b="1" dirty="0">
              <a:solidFill>
                <a:srgbClr val="000000"/>
              </a:solidFill>
            </a:endParaRPr>
          </a:p>
        </p:txBody>
      </p:sp>
      <p:pic>
        <p:nvPicPr>
          <p:cNvPr id="3" name="Picture 2">
            <a:extLst>
              <a:ext uri="{FF2B5EF4-FFF2-40B4-BE49-F238E27FC236}">
                <a16:creationId xmlns:a16="http://schemas.microsoft.com/office/drawing/2014/main" id="{3A851132-F8FA-E67C-2B14-699925046A28}"/>
              </a:ext>
            </a:extLst>
          </p:cNvPr>
          <p:cNvPicPr>
            <a:picLocks noChangeAspect="1"/>
          </p:cNvPicPr>
          <p:nvPr/>
        </p:nvPicPr>
        <p:blipFill>
          <a:blip r:embed="rId3"/>
          <a:stretch>
            <a:fillRect/>
          </a:stretch>
        </p:blipFill>
        <p:spPr>
          <a:xfrm>
            <a:off x="2606360" y="231511"/>
            <a:ext cx="5979853" cy="4651794"/>
          </a:xfrm>
          <a:prstGeom prst="rect">
            <a:avLst/>
          </a:prstGeom>
        </p:spPr>
      </p:pic>
    </p:spTree>
    <p:extLst>
      <p:ext uri="{BB962C8B-B14F-4D97-AF65-F5344CB8AC3E}">
        <p14:creationId xmlns:p14="http://schemas.microsoft.com/office/powerpoint/2010/main" val="18226644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cxnSp>
        <p:nvCxnSpPr>
          <p:cNvPr id="401" name="Google Shape;401;p52"/>
          <p:cNvCxnSpPr>
            <a:cxnSpLocks/>
          </p:cNvCxnSpPr>
          <p:nvPr/>
        </p:nvCxnSpPr>
        <p:spPr>
          <a:xfrm>
            <a:off x="2420462" y="231511"/>
            <a:ext cx="0" cy="4552496"/>
          </a:xfrm>
          <a:prstGeom prst="straightConnector1">
            <a:avLst/>
          </a:prstGeom>
          <a:noFill/>
          <a:ln w="19050" cap="flat" cmpd="sng">
            <a:solidFill>
              <a:srgbClr val="7F7F7F"/>
            </a:solidFill>
            <a:prstDash val="dot"/>
            <a:miter lim="800000"/>
            <a:headEnd type="none" w="sm" len="sm"/>
            <a:tailEnd type="none" w="sm" len="sm"/>
          </a:ln>
        </p:spPr>
      </p:cxnSp>
      <p:sp>
        <p:nvSpPr>
          <p:cNvPr id="402" name="Google Shape;402;p52"/>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0F0D40D8-6A6A-6E33-D9E6-DA55B2CE9AFE}"/>
              </a:ext>
            </a:extLst>
          </p:cNvPr>
          <p:cNvPicPr>
            <a:picLocks noChangeAspect="1"/>
          </p:cNvPicPr>
          <p:nvPr/>
        </p:nvPicPr>
        <p:blipFill>
          <a:blip r:embed="rId3"/>
          <a:stretch>
            <a:fillRect/>
          </a:stretch>
        </p:blipFill>
        <p:spPr>
          <a:xfrm>
            <a:off x="2420462" y="293771"/>
            <a:ext cx="6214580" cy="4427976"/>
          </a:xfrm>
          <a:prstGeom prst="rect">
            <a:avLst/>
          </a:prstGeom>
        </p:spPr>
      </p:pic>
      <p:sp>
        <p:nvSpPr>
          <p:cNvPr id="5" name="Google Shape;403;p52">
            <a:extLst>
              <a:ext uri="{FF2B5EF4-FFF2-40B4-BE49-F238E27FC236}">
                <a16:creationId xmlns:a16="http://schemas.microsoft.com/office/drawing/2014/main" id="{06D9DFD6-CC65-F133-439A-745AF3748816}"/>
              </a:ext>
            </a:extLst>
          </p:cNvPr>
          <p:cNvSpPr txBox="1">
            <a:spLocks noGrp="1"/>
          </p:cNvSpPr>
          <p:nvPr>
            <p:ph type="title"/>
          </p:nvPr>
        </p:nvSpPr>
        <p:spPr>
          <a:xfrm>
            <a:off x="245639" y="669204"/>
            <a:ext cx="2027745" cy="5310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SzPts val="1700"/>
              <a:buNone/>
            </a:pPr>
            <a:r>
              <a:rPr lang="en-US" sz="1600" b="1" dirty="0">
                <a:solidFill>
                  <a:srgbClr val="000000"/>
                </a:solidFill>
              </a:rPr>
              <a:t>Trade policy, Geopolitics, and transition to the new administration is top of mind</a:t>
            </a:r>
            <a:endParaRPr sz="1600" b="1" dirty="0">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23">
          <a:extLst>
            <a:ext uri="{FF2B5EF4-FFF2-40B4-BE49-F238E27FC236}">
              <a16:creationId xmlns:a16="http://schemas.microsoft.com/office/drawing/2014/main" id="{07910012-5631-7236-64FF-083F30DC6578}"/>
            </a:ext>
          </a:extLst>
        </p:cNvPr>
        <p:cNvGrpSpPr/>
        <p:nvPr/>
      </p:nvGrpSpPr>
      <p:grpSpPr>
        <a:xfrm>
          <a:off x="0" y="0"/>
          <a:ext cx="0" cy="0"/>
          <a:chOff x="0" y="0"/>
          <a:chExt cx="0" cy="0"/>
        </a:xfrm>
      </p:grpSpPr>
      <p:cxnSp>
        <p:nvCxnSpPr>
          <p:cNvPr id="424" name="Google Shape;424;p55">
            <a:extLst>
              <a:ext uri="{FF2B5EF4-FFF2-40B4-BE49-F238E27FC236}">
                <a16:creationId xmlns:a16="http://schemas.microsoft.com/office/drawing/2014/main" id="{75E8C139-7C47-76E8-53E3-783CA1E2734E}"/>
              </a:ext>
            </a:extLst>
          </p:cNvPr>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425" name="Google Shape;425;p55">
            <a:extLst>
              <a:ext uri="{FF2B5EF4-FFF2-40B4-BE49-F238E27FC236}">
                <a16:creationId xmlns:a16="http://schemas.microsoft.com/office/drawing/2014/main" id="{286F48AD-6B9C-9288-AA27-7353443235FE}"/>
              </a:ext>
            </a:extLst>
          </p:cNvPr>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26" name="Google Shape;426;p55">
            <a:extLst>
              <a:ext uri="{FF2B5EF4-FFF2-40B4-BE49-F238E27FC236}">
                <a16:creationId xmlns:a16="http://schemas.microsoft.com/office/drawing/2014/main" id="{7B334D6D-6AF6-EDBE-ECAD-6D991767EA83}"/>
              </a:ext>
            </a:extLst>
          </p:cNvPr>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US" sz="2000" dirty="0">
                <a:solidFill>
                  <a:srgbClr val="000000"/>
                </a:solidFill>
              </a:rPr>
              <a:t>Tariff challenges: retaliation</a:t>
            </a:r>
            <a:endParaRPr sz="2000" dirty="0">
              <a:solidFill>
                <a:srgbClr val="000000"/>
              </a:solidFill>
            </a:endParaRPr>
          </a:p>
        </p:txBody>
      </p:sp>
      <p:pic>
        <p:nvPicPr>
          <p:cNvPr id="4" name="Picture 3">
            <a:extLst>
              <a:ext uri="{FF2B5EF4-FFF2-40B4-BE49-F238E27FC236}">
                <a16:creationId xmlns:a16="http://schemas.microsoft.com/office/drawing/2014/main" id="{3D4535C1-CB47-86E9-382A-10605BD620D0}"/>
              </a:ext>
            </a:extLst>
          </p:cNvPr>
          <p:cNvPicPr>
            <a:picLocks noChangeAspect="1"/>
          </p:cNvPicPr>
          <p:nvPr/>
        </p:nvPicPr>
        <p:blipFill>
          <a:blip r:embed="rId3"/>
          <a:stretch>
            <a:fillRect/>
          </a:stretch>
        </p:blipFill>
        <p:spPr>
          <a:xfrm>
            <a:off x="4296394" y="1181822"/>
            <a:ext cx="4303051" cy="3076434"/>
          </a:xfrm>
          <a:prstGeom prst="rect">
            <a:avLst/>
          </a:prstGeom>
        </p:spPr>
      </p:pic>
      <p:pic>
        <p:nvPicPr>
          <p:cNvPr id="5" name="Picture 4">
            <a:extLst>
              <a:ext uri="{FF2B5EF4-FFF2-40B4-BE49-F238E27FC236}">
                <a16:creationId xmlns:a16="http://schemas.microsoft.com/office/drawing/2014/main" id="{9AFA95BC-65D7-01C4-1A04-633F5E03C673}"/>
              </a:ext>
            </a:extLst>
          </p:cNvPr>
          <p:cNvPicPr>
            <a:picLocks noChangeAspect="1"/>
          </p:cNvPicPr>
          <p:nvPr/>
        </p:nvPicPr>
        <p:blipFill>
          <a:blip r:embed="rId4"/>
          <a:stretch>
            <a:fillRect/>
          </a:stretch>
        </p:blipFill>
        <p:spPr>
          <a:xfrm>
            <a:off x="469071" y="1276843"/>
            <a:ext cx="4214705" cy="2963006"/>
          </a:xfrm>
          <a:prstGeom prst="rect">
            <a:avLst/>
          </a:prstGeom>
        </p:spPr>
      </p:pic>
      <p:sp>
        <p:nvSpPr>
          <p:cNvPr id="6" name="Google Shape;654;p84">
            <a:extLst>
              <a:ext uri="{FF2B5EF4-FFF2-40B4-BE49-F238E27FC236}">
                <a16:creationId xmlns:a16="http://schemas.microsoft.com/office/drawing/2014/main" id="{0A01673E-31C0-E977-23BA-714C6B52AC01}"/>
              </a:ext>
            </a:extLst>
          </p:cNvPr>
          <p:cNvSpPr txBox="1"/>
          <p:nvPr/>
        </p:nvSpPr>
        <p:spPr>
          <a:xfrm>
            <a:off x="4066634" y="4474549"/>
            <a:ext cx="4532811" cy="276999"/>
          </a:xfrm>
          <a:prstGeom prst="rect">
            <a:avLst/>
          </a:prstGeom>
          <a:noFill/>
          <a:ln>
            <a:noFill/>
          </a:ln>
        </p:spPr>
        <p:txBody>
          <a:bodyPr spcFirstLastPara="1" wrap="square" lIns="91425" tIns="45700" rIns="91425" bIns="45700" anchor="t" anchorCtr="0">
            <a:noAutofit/>
          </a:bodyPr>
          <a:lstStyle/>
          <a:p>
            <a:pPr lvl="0" algn="r"/>
            <a:r>
              <a:rPr lang="en-US" sz="800" dirty="0">
                <a:solidFill>
                  <a:schemeClr val="bg1">
                    <a:lumMod val="65000"/>
                  </a:schemeClr>
                </a:solidFill>
                <a:latin typeface="Open Sans Light" pitchFamily="2" charset="0"/>
                <a:ea typeface="Open Sans Light" pitchFamily="2" charset="0"/>
                <a:cs typeface="Open Sans Light" pitchFamily="2" charset="0"/>
                <a:sym typeface="Arial"/>
              </a:rPr>
              <a:t>Source: </a:t>
            </a:r>
            <a:r>
              <a:rPr lang="en-US" sz="800" dirty="0" err="1">
                <a:solidFill>
                  <a:schemeClr val="bg1">
                    <a:lumMod val="65000"/>
                  </a:schemeClr>
                </a:solidFill>
                <a:latin typeface="Open Sans Light" pitchFamily="2" charset="0"/>
                <a:ea typeface="Open Sans Light" pitchFamily="2" charset="0"/>
                <a:cs typeface="Open Sans Light" pitchFamily="2" charset="0"/>
              </a:rPr>
              <a:t>Fajgelbaum</a:t>
            </a:r>
            <a:r>
              <a:rPr lang="en-US" sz="800" dirty="0">
                <a:solidFill>
                  <a:schemeClr val="bg1">
                    <a:lumMod val="65000"/>
                  </a:schemeClr>
                </a:solidFill>
                <a:latin typeface="Open Sans Light" pitchFamily="2" charset="0"/>
                <a:ea typeface="Open Sans Light" pitchFamily="2" charset="0"/>
                <a:cs typeface="Open Sans Light" pitchFamily="2" charset="0"/>
              </a:rPr>
              <a:t> et. al (2019), NBER Working Paper</a:t>
            </a:r>
            <a:endParaRPr sz="900" dirty="0">
              <a:solidFill>
                <a:schemeClr val="bg1">
                  <a:lumMod val="65000"/>
                </a:schemeClr>
              </a:solidFill>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6013030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23">
          <a:extLst>
            <a:ext uri="{FF2B5EF4-FFF2-40B4-BE49-F238E27FC236}">
              <a16:creationId xmlns:a16="http://schemas.microsoft.com/office/drawing/2014/main" id="{F78DBF2F-9BDB-0221-C1A7-33D03FC7435A}"/>
            </a:ext>
          </a:extLst>
        </p:cNvPr>
        <p:cNvGrpSpPr/>
        <p:nvPr/>
      </p:nvGrpSpPr>
      <p:grpSpPr>
        <a:xfrm>
          <a:off x="0" y="0"/>
          <a:ext cx="0" cy="0"/>
          <a:chOff x="0" y="0"/>
          <a:chExt cx="0" cy="0"/>
        </a:xfrm>
      </p:grpSpPr>
      <p:cxnSp>
        <p:nvCxnSpPr>
          <p:cNvPr id="424" name="Google Shape;424;p55">
            <a:extLst>
              <a:ext uri="{FF2B5EF4-FFF2-40B4-BE49-F238E27FC236}">
                <a16:creationId xmlns:a16="http://schemas.microsoft.com/office/drawing/2014/main" id="{CA2AE447-37A8-4656-2128-6F77F1CE8C7F}"/>
              </a:ext>
            </a:extLst>
          </p:cNvPr>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425" name="Google Shape;425;p55">
            <a:extLst>
              <a:ext uri="{FF2B5EF4-FFF2-40B4-BE49-F238E27FC236}">
                <a16:creationId xmlns:a16="http://schemas.microsoft.com/office/drawing/2014/main" id="{0AEEA8C5-CE23-4363-A01E-63FF65A4A65A}"/>
              </a:ext>
            </a:extLst>
          </p:cNvPr>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6" name="Google Shape;654;p84">
            <a:extLst>
              <a:ext uri="{FF2B5EF4-FFF2-40B4-BE49-F238E27FC236}">
                <a16:creationId xmlns:a16="http://schemas.microsoft.com/office/drawing/2014/main" id="{E8F26F4E-1FA0-9188-5F6D-FC2BCA5BC820}"/>
              </a:ext>
            </a:extLst>
          </p:cNvPr>
          <p:cNvSpPr txBox="1"/>
          <p:nvPr/>
        </p:nvSpPr>
        <p:spPr>
          <a:xfrm>
            <a:off x="4066634" y="4474549"/>
            <a:ext cx="4532811" cy="276999"/>
          </a:xfrm>
          <a:prstGeom prst="rect">
            <a:avLst/>
          </a:prstGeom>
          <a:noFill/>
          <a:ln>
            <a:noFill/>
          </a:ln>
        </p:spPr>
        <p:txBody>
          <a:bodyPr spcFirstLastPara="1" wrap="square" lIns="91425" tIns="45700" rIns="91425" bIns="45700" anchor="t" anchorCtr="0">
            <a:noAutofit/>
          </a:bodyPr>
          <a:lstStyle/>
          <a:p>
            <a:pPr lvl="0" algn="r"/>
            <a:r>
              <a:rPr lang="en-US" sz="800" dirty="0">
                <a:solidFill>
                  <a:schemeClr val="bg1">
                    <a:lumMod val="65000"/>
                  </a:schemeClr>
                </a:solidFill>
                <a:latin typeface="Open Sans Light" pitchFamily="2" charset="0"/>
                <a:ea typeface="Open Sans Light" pitchFamily="2" charset="0"/>
                <a:cs typeface="Open Sans Light" pitchFamily="2" charset="0"/>
                <a:sym typeface="Arial"/>
              </a:rPr>
              <a:t>Source: </a:t>
            </a:r>
            <a:r>
              <a:rPr lang="en-US" sz="800" dirty="0" err="1">
                <a:solidFill>
                  <a:schemeClr val="bg1">
                    <a:lumMod val="65000"/>
                  </a:schemeClr>
                </a:solidFill>
                <a:latin typeface="Open Sans Light" pitchFamily="2" charset="0"/>
                <a:ea typeface="Open Sans Light" pitchFamily="2" charset="0"/>
                <a:cs typeface="Open Sans Light" pitchFamily="2" charset="0"/>
              </a:rPr>
              <a:t>Fajgelbaum</a:t>
            </a:r>
            <a:r>
              <a:rPr lang="en-US" sz="800" dirty="0">
                <a:solidFill>
                  <a:schemeClr val="bg1">
                    <a:lumMod val="65000"/>
                  </a:schemeClr>
                </a:solidFill>
                <a:latin typeface="Open Sans Light" pitchFamily="2" charset="0"/>
                <a:ea typeface="Open Sans Light" pitchFamily="2" charset="0"/>
                <a:cs typeface="Open Sans Light" pitchFamily="2" charset="0"/>
              </a:rPr>
              <a:t> et. al (2019), NBER Working Paper</a:t>
            </a:r>
            <a:endParaRPr sz="900" dirty="0">
              <a:solidFill>
                <a:schemeClr val="bg1">
                  <a:lumMod val="65000"/>
                </a:schemeClr>
              </a:solidFill>
              <a:latin typeface="Open Sans Light" pitchFamily="2" charset="0"/>
              <a:ea typeface="Open Sans Light" pitchFamily="2" charset="0"/>
              <a:cs typeface="Open Sans Light" pitchFamily="2" charset="0"/>
            </a:endParaRPr>
          </a:p>
        </p:txBody>
      </p:sp>
      <p:pic>
        <p:nvPicPr>
          <p:cNvPr id="2" name="Picture 1">
            <a:extLst>
              <a:ext uri="{FF2B5EF4-FFF2-40B4-BE49-F238E27FC236}">
                <a16:creationId xmlns:a16="http://schemas.microsoft.com/office/drawing/2014/main" id="{495DCD6B-BC5F-4B31-AA64-D45A97FE0AAF}"/>
              </a:ext>
            </a:extLst>
          </p:cNvPr>
          <p:cNvPicPr>
            <a:picLocks noChangeAspect="1"/>
          </p:cNvPicPr>
          <p:nvPr/>
        </p:nvPicPr>
        <p:blipFill>
          <a:blip r:embed="rId3"/>
          <a:stretch>
            <a:fillRect/>
          </a:stretch>
        </p:blipFill>
        <p:spPr>
          <a:xfrm>
            <a:off x="2300176" y="941405"/>
            <a:ext cx="4532811" cy="3533151"/>
          </a:xfrm>
          <a:prstGeom prst="rect">
            <a:avLst/>
          </a:prstGeom>
        </p:spPr>
      </p:pic>
      <p:sp>
        <p:nvSpPr>
          <p:cNvPr id="5" name="Google Shape;426;p55">
            <a:extLst>
              <a:ext uri="{FF2B5EF4-FFF2-40B4-BE49-F238E27FC236}">
                <a16:creationId xmlns:a16="http://schemas.microsoft.com/office/drawing/2014/main" id="{9099730D-5CC4-DAE2-4750-9237DA1360DA}"/>
              </a:ext>
            </a:extLst>
          </p:cNvPr>
          <p:cNvSpPr txBox="1">
            <a:spLocks/>
          </p:cNvSpPr>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9pPr>
          </a:lstStyle>
          <a:p>
            <a:pPr>
              <a:buSzPts val="1700"/>
            </a:pPr>
            <a:r>
              <a:rPr lang="en-US" sz="2000">
                <a:solidFill>
                  <a:srgbClr val="000000"/>
                </a:solidFill>
              </a:rPr>
              <a:t>Tariff challenges: retaliation</a:t>
            </a:r>
            <a:endParaRPr lang="en-US" sz="2000" dirty="0">
              <a:solidFill>
                <a:srgbClr val="000000"/>
              </a:solidFill>
            </a:endParaRPr>
          </a:p>
        </p:txBody>
      </p:sp>
    </p:spTree>
    <p:extLst>
      <p:ext uri="{BB962C8B-B14F-4D97-AF65-F5344CB8AC3E}">
        <p14:creationId xmlns:p14="http://schemas.microsoft.com/office/powerpoint/2010/main" val="5009493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37B6EBE9-8140-B6BD-387D-186B170CB067}"/>
            </a:ext>
          </a:extLst>
        </p:cNvPr>
        <p:cNvGrpSpPr/>
        <p:nvPr/>
      </p:nvGrpSpPr>
      <p:grpSpPr>
        <a:xfrm>
          <a:off x="0" y="0"/>
          <a:ext cx="0" cy="0"/>
          <a:chOff x="0" y="0"/>
          <a:chExt cx="0" cy="0"/>
        </a:xfrm>
      </p:grpSpPr>
      <p:sp>
        <p:nvSpPr>
          <p:cNvPr id="76" name="Google Shape;76;p2">
            <a:extLst>
              <a:ext uri="{FF2B5EF4-FFF2-40B4-BE49-F238E27FC236}">
                <a16:creationId xmlns:a16="http://schemas.microsoft.com/office/drawing/2014/main" id="{20CD43DB-1290-F8A6-E2A4-FAB244938C04}"/>
              </a:ext>
            </a:extLst>
          </p:cNvPr>
          <p:cNvSpPr/>
          <p:nvPr/>
        </p:nvSpPr>
        <p:spPr>
          <a:xfrm>
            <a:off x="5043" y="3214"/>
            <a:ext cx="9144000" cy="5143500"/>
          </a:xfrm>
          <a:prstGeom prst="rect">
            <a:avLst/>
          </a:prstGeom>
          <a:solidFill>
            <a:srgbClr val="0C3B5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sp>
        <p:nvSpPr>
          <p:cNvPr id="77" name="Google Shape;77;p2">
            <a:extLst>
              <a:ext uri="{FF2B5EF4-FFF2-40B4-BE49-F238E27FC236}">
                <a16:creationId xmlns:a16="http://schemas.microsoft.com/office/drawing/2014/main" id="{E9147308-317E-90A1-E099-29495F871CDA}"/>
              </a:ext>
            </a:extLst>
          </p:cNvPr>
          <p:cNvSpPr txBox="1">
            <a:spLocks noGrp="1"/>
          </p:cNvSpPr>
          <p:nvPr>
            <p:ph type="ctrTitle"/>
          </p:nvPr>
        </p:nvSpPr>
        <p:spPr>
          <a:xfrm>
            <a:off x="440832" y="379769"/>
            <a:ext cx="2210100" cy="610800"/>
          </a:xfrm>
          <a:prstGeom prst="rect">
            <a:avLst/>
          </a:prstGeom>
          <a:noFill/>
          <a:ln>
            <a:noFill/>
          </a:ln>
        </p:spPr>
        <p:txBody>
          <a:bodyPr spcFirstLastPara="1" wrap="square" lIns="68575" tIns="34275" rIns="68575" bIns="34275" anchor="b" anchorCtr="0">
            <a:noAutofit/>
          </a:bodyPr>
          <a:lstStyle/>
          <a:p>
            <a:pPr marL="0" lvl="0" indent="0" algn="r" rtl="0">
              <a:lnSpc>
                <a:spcPct val="127416"/>
              </a:lnSpc>
              <a:spcBef>
                <a:spcPts val="0"/>
              </a:spcBef>
              <a:spcAft>
                <a:spcPts val="0"/>
              </a:spcAft>
              <a:buSzPts val="2700"/>
              <a:buNone/>
            </a:pPr>
            <a:r>
              <a:rPr lang="en" sz="2700" b="1">
                <a:solidFill>
                  <a:schemeClr val="lt1"/>
                </a:solidFill>
                <a:latin typeface="Open Sans ExtraBold"/>
                <a:ea typeface="Open Sans ExtraBold"/>
                <a:cs typeface="Open Sans ExtraBold"/>
                <a:sym typeface="Open Sans ExtraBold"/>
              </a:rPr>
              <a:t>Overview</a:t>
            </a:r>
            <a:endParaRPr sz="3300"/>
          </a:p>
        </p:txBody>
      </p:sp>
      <p:cxnSp>
        <p:nvCxnSpPr>
          <p:cNvPr id="78" name="Google Shape;78;p2">
            <a:extLst>
              <a:ext uri="{FF2B5EF4-FFF2-40B4-BE49-F238E27FC236}">
                <a16:creationId xmlns:a16="http://schemas.microsoft.com/office/drawing/2014/main" id="{F5A433C5-8398-BACD-5942-42113500250B}"/>
              </a:ext>
            </a:extLst>
          </p:cNvPr>
          <p:cNvCxnSpPr/>
          <p:nvPr/>
        </p:nvCxnSpPr>
        <p:spPr>
          <a:xfrm flipH="1">
            <a:off x="2733875" y="402590"/>
            <a:ext cx="51900" cy="4411500"/>
          </a:xfrm>
          <a:prstGeom prst="straightConnector1">
            <a:avLst/>
          </a:prstGeom>
          <a:noFill/>
          <a:ln w="38100" cap="flat" cmpd="sng">
            <a:solidFill>
              <a:schemeClr val="lt1"/>
            </a:solidFill>
            <a:prstDash val="dot"/>
            <a:round/>
            <a:headEnd type="none" w="sm" len="sm"/>
            <a:tailEnd type="none" w="sm" len="sm"/>
          </a:ln>
        </p:spPr>
      </p:cxnSp>
      <p:grpSp>
        <p:nvGrpSpPr>
          <p:cNvPr id="79" name="Google Shape;79;p2">
            <a:extLst>
              <a:ext uri="{FF2B5EF4-FFF2-40B4-BE49-F238E27FC236}">
                <a16:creationId xmlns:a16="http://schemas.microsoft.com/office/drawing/2014/main" id="{0851DCD9-8275-C8D6-CF4F-75CAF4FB0E03}"/>
              </a:ext>
            </a:extLst>
          </p:cNvPr>
          <p:cNvGrpSpPr/>
          <p:nvPr/>
        </p:nvGrpSpPr>
        <p:grpSpPr>
          <a:xfrm>
            <a:off x="3083801" y="1203982"/>
            <a:ext cx="5805400" cy="671879"/>
            <a:chOff x="3975100" y="4549503"/>
            <a:chExt cx="8101312" cy="895839"/>
          </a:xfrm>
        </p:grpSpPr>
        <p:grpSp>
          <p:nvGrpSpPr>
            <p:cNvPr id="80" name="Google Shape;80;p2">
              <a:extLst>
                <a:ext uri="{FF2B5EF4-FFF2-40B4-BE49-F238E27FC236}">
                  <a16:creationId xmlns:a16="http://schemas.microsoft.com/office/drawing/2014/main" id="{45205D30-F06E-3922-E719-B0E4EFBB4FEE}"/>
                </a:ext>
              </a:extLst>
            </p:cNvPr>
            <p:cNvGrpSpPr/>
            <p:nvPr/>
          </p:nvGrpSpPr>
          <p:grpSpPr>
            <a:xfrm>
              <a:off x="4399927" y="4549503"/>
              <a:ext cx="7676485" cy="895839"/>
              <a:chOff x="4399927" y="4715047"/>
              <a:chExt cx="7676485" cy="895839"/>
            </a:xfrm>
          </p:grpSpPr>
          <p:sp>
            <p:nvSpPr>
              <p:cNvPr id="81" name="Google Shape;81;p2">
                <a:extLst>
                  <a:ext uri="{FF2B5EF4-FFF2-40B4-BE49-F238E27FC236}">
                    <a16:creationId xmlns:a16="http://schemas.microsoft.com/office/drawing/2014/main" id="{EE3A7C57-1659-9E61-D7F0-F1D0E5273AA9}"/>
                  </a:ext>
                </a:extLst>
              </p:cNvPr>
              <p:cNvSpPr txBox="1"/>
              <p:nvPr/>
            </p:nvSpPr>
            <p:spPr>
              <a:xfrm>
                <a:off x="4436612" y="4715047"/>
                <a:ext cx="76398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Labor Markets </a:t>
                </a:r>
                <a:endParaRPr sz="1500" b="1" i="0" u="none" strike="noStrike" cap="none">
                  <a:solidFill>
                    <a:srgbClr val="FFFFFF"/>
                  </a:solidFill>
                  <a:latin typeface="Open Sans ExtraBold"/>
                  <a:ea typeface="Open Sans ExtraBold"/>
                  <a:cs typeface="Open Sans ExtraBold"/>
                  <a:sym typeface="Open Sans ExtraBold"/>
                </a:endParaRPr>
              </a:p>
            </p:txBody>
          </p:sp>
          <p:sp>
            <p:nvSpPr>
              <p:cNvPr id="82" name="Google Shape;82;p2">
                <a:extLst>
                  <a:ext uri="{FF2B5EF4-FFF2-40B4-BE49-F238E27FC236}">
                    <a16:creationId xmlns:a16="http://schemas.microsoft.com/office/drawing/2014/main" id="{20B07517-9180-7916-5B8E-7A2A9588F1C7}"/>
                  </a:ext>
                </a:extLst>
              </p:cNvPr>
              <p:cNvSpPr/>
              <p:nvPr/>
            </p:nvSpPr>
            <p:spPr>
              <a:xfrm>
                <a:off x="4399927" y="4787986"/>
                <a:ext cx="477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83" name="Google Shape;83;p2">
              <a:extLst>
                <a:ext uri="{FF2B5EF4-FFF2-40B4-BE49-F238E27FC236}">
                  <a16:creationId xmlns:a16="http://schemas.microsoft.com/office/drawing/2014/main" id="{D71509CB-4C3F-5B6C-991C-6C21A2FF8007}"/>
                </a:ext>
              </a:extLst>
            </p:cNvPr>
            <p:cNvSpPr txBox="1"/>
            <p:nvPr/>
          </p:nvSpPr>
          <p:spPr>
            <a:xfrm>
              <a:off x="3975100" y="4555398"/>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2</a:t>
              </a:r>
              <a:endParaRPr sz="1100" b="0" i="0" u="none" strike="noStrike" cap="none">
                <a:solidFill>
                  <a:srgbClr val="000000"/>
                </a:solidFill>
                <a:latin typeface="Open Sans Light"/>
                <a:ea typeface="Open Sans Light"/>
                <a:cs typeface="Open Sans Light"/>
                <a:sym typeface="Open Sans Light"/>
              </a:endParaRPr>
            </a:p>
          </p:txBody>
        </p:sp>
        <p:sp>
          <p:nvSpPr>
            <p:cNvPr id="84" name="Google Shape;84;p2">
              <a:extLst>
                <a:ext uri="{FF2B5EF4-FFF2-40B4-BE49-F238E27FC236}">
                  <a16:creationId xmlns:a16="http://schemas.microsoft.com/office/drawing/2014/main" id="{7D2A171C-CADA-00CA-6023-CF37823E0D60}"/>
                </a:ext>
              </a:extLst>
            </p:cNvPr>
            <p:cNvSpPr txBox="1"/>
            <p:nvPr/>
          </p:nvSpPr>
          <p:spPr>
            <a:xfrm>
              <a:off x="4448107" y="4913004"/>
              <a:ext cx="7293901" cy="4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labor market </a:t>
              </a:r>
              <a:r>
                <a:rPr lang="en" sz="900" dirty="0">
                  <a:solidFill>
                    <a:schemeClr val="lt1"/>
                  </a:solidFill>
                  <a:latin typeface="Open Sans Light"/>
                  <a:ea typeface="Open Sans Light"/>
                  <a:cs typeface="Open Sans Light"/>
                  <a:sym typeface="Open Sans Light"/>
                </a:rPr>
                <a:t>continue to </a:t>
              </a:r>
              <a:r>
                <a:rPr lang="en" sz="900" b="0" i="0" u="none" strike="noStrike" cap="none" dirty="0">
                  <a:solidFill>
                    <a:schemeClr val="lt1"/>
                  </a:solidFill>
                  <a:latin typeface="Open Sans Light"/>
                  <a:ea typeface="Open Sans Light"/>
                  <a:cs typeface="Open Sans Light"/>
                  <a:sym typeface="Open Sans Light"/>
                </a:rPr>
                <a:t>soften as unemployment was consistent at relatively low rates throughout the year. The labor force participation rate shows signs of a new normal.</a:t>
              </a:r>
              <a:endParaRPr sz="900" b="0" i="0" u="none" strike="noStrike" cap="none" dirty="0">
                <a:solidFill>
                  <a:schemeClr val="lt1"/>
                </a:solidFill>
                <a:latin typeface="Open Sans Light"/>
                <a:ea typeface="Open Sans Light"/>
                <a:cs typeface="Open Sans Light"/>
                <a:sym typeface="Open Sans Light"/>
              </a:endParaRPr>
            </a:p>
          </p:txBody>
        </p:sp>
      </p:grpSp>
      <p:grpSp>
        <p:nvGrpSpPr>
          <p:cNvPr id="85" name="Google Shape;85;p2">
            <a:extLst>
              <a:ext uri="{FF2B5EF4-FFF2-40B4-BE49-F238E27FC236}">
                <a16:creationId xmlns:a16="http://schemas.microsoft.com/office/drawing/2014/main" id="{32BBA3DD-454F-448F-82B1-2B63EC051B80}"/>
              </a:ext>
            </a:extLst>
          </p:cNvPr>
          <p:cNvGrpSpPr/>
          <p:nvPr/>
        </p:nvGrpSpPr>
        <p:grpSpPr>
          <a:xfrm>
            <a:off x="3102556" y="286294"/>
            <a:ext cx="5542482" cy="795686"/>
            <a:chOff x="4343375" y="472914"/>
            <a:chExt cx="7389976" cy="1060914"/>
          </a:xfrm>
        </p:grpSpPr>
        <p:grpSp>
          <p:nvGrpSpPr>
            <p:cNvPr id="86" name="Google Shape;86;p2">
              <a:extLst>
                <a:ext uri="{FF2B5EF4-FFF2-40B4-BE49-F238E27FC236}">
                  <a16:creationId xmlns:a16="http://schemas.microsoft.com/office/drawing/2014/main" id="{AFED4496-2860-BAF4-F238-3E187B14D1D4}"/>
                </a:ext>
              </a:extLst>
            </p:cNvPr>
            <p:cNvGrpSpPr/>
            <p:nvPr/>
          </p:nvGrpSpPr>
          <p:grpSpPr>
            <a:xfrm>
              <a:off x="4343375" y="472914"/>
              <a:ext cx="7389976" cy="1027287"/>
              <a:chOff x="3975100" y="993147"/>
              <a:chExt cx="7389976" cy="1027287"/>
            </a:xfrm>
          </p:grpSpPr>
          <p:sp>
            <p:nvSpPr>
              <p:cNvPr id="87" name="Google Shape;87;p2">
                <a:extLst>
                  <a:ext uri="{FF2B5EF4-FFF2-40B4-BE49-F238E27FC236}">
                    <a16:creationId xmlns:a16="http://schemas.microsoft.com/office/drawing/2014/main" id="{EB520255-C348-9482-A3D6-BF8FCBFB93B5}"/>
                  </a:ext>
                </a:extLst>
              </p:cNvPr>
              <p:cNvSpPr txBox="1"/>
              <p:nvPr/>
            </p:nvSpPr>
            <p:spPr>
              <a:xfrm>
                <a:off x="4413176" y="1019247"/>
                <a:ext cx="6951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500" b="1" i="0" u="none" strike="noStrike" cap="none">
                    <a:solidFill>
                      <a:srgbClr val="FFFFFF"/>
                    </a:solidFill>
                    <a:latin typeface="Open Sans ExtraBold"/>
                    <a:ea typeface="Open Sans ExtraBold"/>
                    <a:cs typeface="Open Sans ExtraBold"/>
                    <a:sym typeface="Open Sans ExtraBold"/>
                  </a:rPr>
                  <a:t>Economic growth</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88" name="Google Shape;88;p2">
                <a:extLst>
                  <a:ext uri="{FF2B5EF4-FFF2-40B4-BE49-F238E27FC236}">
                    <a16:creationId xmlns:a16="http://schemas.microsoft.com/office/drawing/2014/main" id="{21717787-8996-4237-0838-8487470E65DA}"/>
                  </a:ext>
                </a:extLst>
              </p:cNvPr>
              <p:cNvSpPr txBox="1"/>
              <p:nvPr/>
            </p:nvSpPr>
            <p:spPr>
              <a:xfrm>
                <a:off x="3975100" y="99314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1</a:t>
                </a:r>
                <a:endParaRPr sz="1100" b="0" i="0" u="none" strike="noStrike" cap="none">
                  <a:solidFill>
                    <a:srgbClr val="000000"/>
                  </a:solidFill>
                  <a:latin typeface="Open Sans Light"/>
                  <a:ea typeface="Open Sans Light"/>
                  <a:cs typeface="Open Sans Light"/>
                  <a:sym typeface="Open Sans Light"/>
                </a:endParaRPr>
              </a:p>
            </p:txBody>
          </p:sp>
          <p:sp>
            <p:nvSpPr>
              <p:cNvPr id="89" name="Google Shape;89;p2">
                <a:extLst>
                  <a:ext uri="{FF2B5EF4-FFF2-40B4-BE49-F238E27FC236}">
                    <a16:creationId xmlns:a16="http://schemas.microsoft.com/office/drawing/2014/main" id="{901F50A7-6560-F9D6-F081-E26E6B5C6730}"/>
                  </a:ext>
                </a:extLst>
              </p:cNvPr>
              <p:cNvSpPr txBox="1"/>
              <p:nvPr/>
            </p:nvSpPr>
            <p:spPr>
              <a:xfrm>
                <a:off x="4413183" y="1374143"/>
                <a:ext cx="6822900" cy="64629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b="0" i="0" u="none" strike="noStrike" cap="none" dirty="0">
                    <a:solidFill>
                      <a:schemeClr val="lt1"/>
                    </a:solidFill>
                    <a:latin typeface="Open Sans Light"/>
                    <a:ea typeface="Open Sans Light"/>
                    <a:cs typeface="Open Sans Light"/>
                    <a:sym typeface="Open Sans Light"/>
                  </a:rPr>
                  <a:t>The United States Economy grew at </a:t>
                </a:r>
                <a:r>
                  <a:rPr lang="en" sz="900" dirty="0">
                    <a:solidFill>
                      <a:schemeClr val="lt1"/>
                    </a:solidFill>
                    <a:latin typeface="Open Sans Light"/>
                    <a:ea typeface="Open Sans Light"/>
                    <a:cs typeface="Open Sans Light"/>
                    <a:sym typeface="Open Sans Light"/>
                  </a:rPr>
                  <a:t>2.8%</a:t>
                </a:r>
                <a:r>
                  <a:rPr lang="en" sz="900" b="0" i="0" u="none" strike="noStrike" cap="none" dirty="0">
                    <a:solidFill>
                      <a:schemeClr val="lt1"/>
                    </a:solidFill>
                    <a:latin typeface="Open Sans Light"/>
                    <a:ea typeface="Open Sans Light"/>
                    <a:cs typeface="Open Sans Light"/>
                    <a:sym typeface="Open Sans Light"/>
                  </a:rPr>
                  <a:t> in 2024. This moderate growth was driven through consumer spending specifically on </a:t>
                </a:r>
                <a:r>
                  <a:rPr lang="en" sz="900" dirty="0">
                    <a:solidFill>
                      <a:schemeClr val="lt1"/>
                    </a:solidFill>
                    <a:latin typeface="Open Sans Light"/>
                    <a:ea typeface="Open Sans Light"/>
                    <a:cs typeface="Open Sans Light"/>
                    <a:sym typeface="Open Sans Light"/>
                  </a:rPr>
                  <a:t>services &amp; durable goods.  This stable growth is expected to continue into 2025</a:t>
                </a:r>
                <a:endParaRPr sz="800" b="0" i="0" u="none" strike="noStrike" cap="none" dirty="0">
                  <a:solidFill>
                    <a:srgbClr val="FFFFFF"/>
                  </a:solidFill>
                  <a:latin typeface="Open Sans Light"/>
                  <a:ea typeface="Open Sans Light"/>
                  <a:cs typeface="Open Sans Light"/>
                  <a:sym typeface="Open Sans Light"/>
                </a:endParaRPr>
              </a:p>
            </p:txBody>
          </p:sp>
        </p:grpSp>
        <p:sp>
          <p:nvSpPr>
            <p:cNvPr id="90" name="Google Shape;90;p2">
              <a:extLst>
                <a:ext uri="{FF2B5EF4-FFF2-40B4-BE49-F238E27FC236}">
                  <a16:creationId xmlns:a16="http://schemas.microsoft.com/office/drawing/2014/main" id="{6B54A984-8DB8-4D8A-A4FF-A03DACF68C7D}"/>
                </a:ext>
              </a:extLst>
            </p:cNvPr>
            <p:cNvSpPr/>
            <p:nvPr/>
          </p:nvSpPr>
          <p:spPr>
            <a:xfrm flipH="1">
              <a:off x="4709426" y="591228"/>
              <a:ext cx="45600" cy="9426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1" name="Google Shape;91;p2">
            <a:extLst>
              <a:ext uri="{FF2B5EF4-FFF2-40B4-BE49-F238E27FC236}">
                <a16:creationId xmlns:a16="http://schemas.microsoft.com/office/drawing/2014/main" id="{CA3D785C-CE16-716B-3E26-77575C3561C2}"/>
              </a:ext>
            </a:extLst>
          </p:cNvPr>
          <p:cNvGrpSpPr/>
          <p:nvPr/>
        </p:nvGrpSpPr>
        <p:grpSpPr>
          <a:xfrm>
            <a:off x="3081813" y="2747107"/>
            <a:ext cx="336839" cy="598923"/>
            <a:chOff x="3975100" y="4555398"/>
            <a:chExt cx="449119" cy="798564"/>
          </a:xfrm>
        </p:grpSpPr>
        <p:sp>
          <p:nvSpPr>
            <p:cNvPr id="92" name="Google Shape;92;p2">
              <a:extLst>
                <a:ext uri="{FF2B5EF4-FFF2-40B4-BE49-F238E27FC236}">
                  <a16:creationId xmlns:a16="http://schemas.microsoft.com/office/drawing/2014/main" id="{3280F7DA-ABEB-7A6A-D95E-2E1C64713175}"/>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4</a:t>
              </a:r>
              <a:endParaRPr sz="1100" b="0" i="0" u="none" strike="noStrike" cap="none">
                <a:solidFill>
                  <a:srgbClr val="000000"/>
                </a:solidFill>
                <a:latin typeface="Open Sans Light"/>
                <a:ea typeface="Open Sans Light"/>
                <a:cs typeface="Open Sans Light"/>
                <a:sym typeface="Open Sans Light"/>
              </a:endParaRPr>
            </a:p>
          </p:txBody>
        </p:sp>
        <p:sp>
          <p:nvSpPr>
            <p:cNvPr id="93" name="Google Shape;93;p2">
              <a:extLst>
                <a:ext uri="{FF2B5EF4-FFF2-40B4-BE49-F238E27FC236}">
                  <a16:creationId xmlns:a16="http://schemas.microsoft.com/office/drawing/2014/main" id="{84B836C3-918E-D2B6-3BA1-414F1C2EEB1D}"/>
                </a:ext>
              </a:extLst>
            </p:cNvPr>
            <p:cNvSpPr/>
            <p:nvPr/>
          </p:nvSpPr>
          <p:spPr>
            <a:xfrm>
              <a:off x="4378619" y="4622442"/>
              <a:ext cx="45600" cy="73152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5" name="Google Shape;95;p2">
            <a:extLst>
              <a:ext uri="{FF2B5EF4-FFF2-40B4-BE49-F238E27FC236}">
                <a16:creationId xmlns:a16="http://schemas.microsoft.com/office/drawing/2014/main" id="{07C447EE-E5E1-05F8-6515-AC714A33A530}"/>
              </a:ext>
            </a:extLst>
          </p:cNvPr>
          <p:cNvGrpSpPr/>
          <p:nvPr/>
        </p:nvGrpSpPr>
        <p:grpSpPr>
          <a:xfrm>
            <a:off x="3115803" y="3495974"/>
            <a:ext cx="5747803" cy="1259374"/>
            <a:chOff x="3975100" y="4549503"/>
            <a:chExt cx="7663737" cy="1679166"/>
          </a:xfrm>
        </p:grpSpPr>
        <p:grpSp>
          <p:nvGrpSpPr>
            <p:cNvPr id="96" name="Google Shape;96;p2">
              <a:extLst>
                <a:ext uri="{FF2B5EF4-FFF2-40B4-BE49-F238E27FC236}">
                  <a16:creationId xmlns:a16="http://schemas.microsoft.com/office/drawing/2014/main" id="{741A02F9-72E9-4DB8-7167-34545C4D2254}"/>
                </a:ext>
              </a:extLst>
            </p:cNvPr>
            <p:cNvGrpSpPr/>
            <p:nvPr/>
          </p:nvGrpSpPr>
          <p:grpSpPr>
            <a:xfrm>
              <a:off x="4328165" y="4549503"/>
              <a:ext cx="7310672" cy="1679166"/>
              <a:chOff x="4328165" y="4715047"/>
              <a:chExt cx="7310672" cy="1679166"/>
            </a:xfrm>
          </p:grpSpPr>
          <p:sp>
            <p:nvSpPr>
              <p:cNvPr id="97" name="Google Shape;97;p2">
                <a:extLst>
                  <a:ext uri="{FF2B5EF4-FFF2-40B4-BE49-F238E27FC236}">
                    <a16:creationId xmlns:a16="http://schemas.microsoft.com/office/drawing/2014/main" id="{3CBA2AD7-EEAC-4088-0F4D-293306E118AC}"/>
                  </a:ext>
                </a:extLst>
              </p:cNvPr>
              <p:cNvSpPr txBox="1"/>
              <p:nvPr/>
            </p:nvSpPr>
            <p:spPr>
              <a:xfrm>
                <a:off x="4362937" y="4715047"/>
                <a:ext cx="7275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FFFFFF"/>
                    </a:solidFill>
                    <a:latin typeface="Open Sans ExtraBold"/>
                    <a:ea typeface="Open Sans ExtraBold"/>
                    <a:cs typeface="Open Sans ExtraBold"/>
                    <a:sym typeface="Open Sans ExtraBold"/>
                  </a:rPr>
                  <a:t>The ”Known Unknowns”</a:t>
                </a:r>
                <a:endParaRPr sz="900" b="1" i="0" u="none" strike="noStrike" cap="none" dirty="0">
                  <a:solidFill>
                    <a:srgbClr val="000000"/>
                  </a:solidFill>
                  <a:latin typeface="Open Sans ExtraBold"/>
                  <a:ea typeface="Open Sans ExtraBold"/>
                  <a:cs typeface="Open Sans ExtraBold"/>
                  <a:sym typeface="Open Sans ExtraBold"/>
                </a:endParaRPr>
              </a:p>
            </p:txBody>
          </p:sp>
          <p:sp>
            <p:nvSpPr>
              <p:cNvPr id="98" name="Google Shape;98;p2">
                <a:extLst>
                  <a:ext uri="{FF2B5EF4-FFF2-40B4-BE49-F238E27FC236}">
                    <a16:creationId xmlns:a16="http://schemas.microsoft.com/office/drawing/2014/main" id="{84DB5CB1-0D13-30A7-3C84-04779ABCA893}"/>
                  </a:ext>
                </a:extLst>
              </p:cNvPr>
              <p:cNvSpPr/>
              <p:nvPr/>
            </p:nvSpPr>
            <p:spPr>
              <a:xfrm flipH="1">
                <a:off x="4328165" y="4809252"/>
                <a:ext cx="45600" cy="1584961"/>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99" name="Google Shape;99;p2">
              <a:extLst>
                <a:ext uri="{FF2B5EF4-FFF2-40B4-BE49-F238E27FC236}">
                  <a16:creationId xmlns:a16="http://schemas.microsoft.com/office/drawing/2014/main" id="{4B83BC07-F0E5-24EC-253C-8F6346C70587}"/>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5</a:t>
              </a:r>
              <a:endParaRPr sz="1100" b="0" i="0" u="none" strike="noStrike" cap="none">
                <a:solidFill>
                  <a:srgbClr val="000000"/>
                </a:solidFill>
                <a:latin typeface="Open Sans Light"/>
                <a:ea typeface="Open Sans Light"/>
                <a:cs typeface="Open Sans Light"/>
                <a:sym typeface="Open Sans Light"/>
              </a:endParaRPr>
            </a:p>
          </p:txBody>
        </p:sp>
        <p:sp>
          <p:nvSpPr>
            <p:cNvPr id="100" name="Google Shape;100;p2">
              <a:extLst>
                <a:ext uri="{FF2B5EF4-FFF2-40B4-BE49-F238E27FC236}">
                  <a16:creationId xmlns:a16="http://schemas.microsoft.com/office/drawing/2014/main" id="{DCCE349C-65D1-57AE-CD35-A279315ECC7E}"/>
                </a:ext>
              </a:extLst>
            </p:cNvPr>
            <p:cNvSpPr txBox="1"/>
            <p:nvPr/>
          </p:nvSpPr>
          <p:spPr>
            <a:xfrm>
              <a:off x="4415616" y="4995621"/>
              <a:ext cx="7182900" cy="12208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rgbClr val="FFFFFF"/>
                  </a:solidFill>
                  <a:latin typeface="Open Sans Light"/>
                  <a:ea typeface="Open Sans Light"/>
                  <a:cs typeface="Open Sans Light"/>
                  <a:sym typeface="Open Sans Light"/>
                </a:rPr>
                <a:t>Economy is on solid ground </a:t>
              </a:r>
              <a:r>
                <a:rPr lang="en" sz="1100" b="0" i="0" u="none" strike="noStrike" cap="none" dirty="0" err="1">
                  <a:solidFill>
                    <a:srgbClr val="FFFFFF"/>
                  </a:solidFill>
                  <a:latin typeface="Open Sans Light"/>
                  <a:ea typeface="Open Sans Light"/>
                  <a:cs typeface="Open Sans Light"/>
                  <a:sym typeface="Open Sans Light"/>
                </a:rPr>
                <a:t>accor</a:t>
              </a:r>
              <a:r>
                <a:rPr lang="en-US" sz="1100" b="0" i="0" u="none" strike="noStrike" cap="none" dirty="0">
                  <a:solidFill>
                    <a:srgbClr val="FFFFFF"/>
                  </a:solidFill>
                  <a:latin typeface="Open Sans Light"/>
                  <a:ea typeface="Open Sans Light"/>
                  <a:cs typeface="Open Sans Light"/>
                  <a:sym typeface="Open Sans Light"/>
                </a:rPr>
                <a:t>d</a:t>
              </a:r>
              <a:r>
                <a:rPr lang="en" sz="1100" b="0" i="0" u="none" strike="noStrike" cap="none" dirty="0" err="1">
                  <a:solidFill>
                    <a:srgbClr val="FFFFFF"/>
                  </a:solidFill>
                  <a:latin typeface="Open Sans Light"/>
                  <a:ea typeface="Open Sans Light"/>
                  <a:cs typeface="Open Sans Light"/>
                  <a:sym typeface="Open Sans Light"/>
                </a:rPr>
                <a:t>ing</a:t>
              </a:r>
              <a:r>
                <a:rPr lang="en" sz="1100" b="0" i="0" u="none" strike="noStrike" cap="none" dirty="0">
                  <a:solidFill>
                    <a:srgbClr val="FFFFFF"/>
                  </a:solidFill>
                  <a:latin typeface="Open Sans Light"/>
                  <a:ea typeface="Open Sans Light"/>
                  <a:cs typeface="Open Sans Light"/>
                  <a:sym typeface="Open Sans Light"/>
                </a:rPr>
                <a:t> to the Federal Reserve and monetary policy is in a holding pattern with rates in the face of the known unknowns</a:t>
              </a:r>
            </a:p>
            <a:p>
              <a:pPr marL="0" marR="0" lvl="0" indent="0" algn="l" rtl="0">
                <a:lnSpc>
                  <a:spcPct val="100000"/>
                </a:lnSpc>
                <a:spcBef>
                  <a:spcPts val="0"/>
                </a:spcBef>
                <a:spcAft>
                  <a:spcPts val="0"/>
                </a:spcAft>
                <a:buClr>
                  <a:srgbClr val="000000"/>
                </a:buClr>
                <a:buSzPts val="1200"/>
                <a:buFont typeface="Arial"/>
                <a:buNone/>
              </a:pPr>
              <a:endParaRPr lang="en" sz="1100" dirty="0">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 sz="1100" b="0" i="0" u="none" strike="noStrike" cap="none" dirty="0">
                  <a:solidFill>
                    <a:srgbClr val="FFFFFF"/>
                  </a:solidFill>
                  <a:latin typeface="Open Sans Light"/>
                  <a:ea typeface="Open Sans Light"/>
                  <a:cs typeface="Open Sans Light"/>
                  <a:sym typeface="Open Sans Light"/>
                </a:rPr>
                <a:t>Fiscal and Trade policies are the key known unknowns that will play a role in shaping the economy in 2025 </a:t>
              </a:r>
              <a:endParaRPr sz="1100" b="0" i="0" u="none" strike="noStrike" cap="none" dirty="0">
                <a:solidFill>
                  <a:srgbClr val="FFFFFF"/>
                </a:solidFill>
                <a:latin typeface="Open Sans Light"/>
                <a:ea typeface="Open Sans Light"/>
                <a:cs typeface="Open Sans Light"/>
                <a:sym typeface="Open Sans Light"/>
              </a:endParaRPr>
            </a:p>
          </p:txBody>
        </p:sp>
      </p:grpSp>
      <p:grpSp>
        <p:nvGrpSpPr>
          <p:cNvPr id="103" name="Google Shape;103;p2">
            <a:extLst>
              <a:ext uri="{FF2B5EF4-FFF2-40B4-BE49-F238E27FC236}">
                <a16:creationId xmlns:a16="http://schemas.microsoft.com/office/drawing/2014/main" id="{AF0F02A7-774A-AF23-D83F-6DA06600A293}"/>
              </a:ext>
            </a:extLst>
          </p:cNvPr>
          <p:cNvGrpSpPr/>
          <p:nvPr/>
        </p:nvGrpSpPr>
        <p:grpSpPr>
          <a:xfrm>
            <a:off x="3096883" y="1921673"/>
            <a:ext cx="5734435" cy="921536"/>
            <a:chOff x="3975100" y="2766297"/>
            <a:chExt cx="7645913" cy="1228712"/>
          </a:xfrm>
        </p:grpSpPr>
        <p:grpSp>
          <p:nvGrpSpPr>
            <p:cNvPr id="104" name="Google Shape;104;p2">
              <a:extLst>
                <a:ext uri="{FF2B5EF4-FFF2-40B4-BE49-F238E27FC236}">
                  <a16:creationId xmlns:a16="http://schemas.microsoft.com/office/drawing/2014/main" id="{8019C632-5002-E3C6-FAE3-50C6C75C896F}"/>
                </a:ext>
              </a:extLst>
            </p:cNvPr>
            <p:cNvGrpSpPr/>
            <p:nvPr/>
          </p:nvGrpSpPr>
          <p:grpSpPr>
            <a:xfrm>
              <a:off x="4358525" y="2797075"/>
              <a:ext cx="6647152" cy="883140"/>
              <a:chOff x="4358525" y="2749539"/>
              <a:chExt cx="6647152" cy="883140"/>
            </a:xfrm>
          </p:grpSpPr>
          <p:sp>
            <p:nvSpPr>
              <p:cNvPr id="105" name="Google Shape;105;p2">
                <a:extLst>
                  <a:ext uri="{FF2B5EF4-FFF2-40B4-BE49-F238E27FC236}">
                    <a16:creationId xmlns:a16="http://schemas.microsoft.com/office/drawing/2014/main" id="{541D9DA5-7F75-8D06-30F2-A8C94584211D}"/>
                  </a:ext>
                </a:extLst>
              </p:cNvPr>
              <p:cNvSpPr txBox="1"/>
              <p:nvPr/>
            </p:nvSpPr>
            <p:spPr>
              <a:xfrm>
                <a:off x="4413177" y="2749539"/>
                <a:ext cx="65925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Inflation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06" name="Google Shape;106;p2">
                <a:extLst>
                  <a:ext uri="{FF2B5EF4-FFF2-40B4-BE49-F238E27FC236}">
                    <a16:creationId xmlns:a16="http://schemas.microsoft.com/office/drawing/2014/main" id="{E7DA0EE9-9BF3-ABE1-4230-7EA39A373D56}"/>
                  </a:ext>
                </a:extLst>
              </p:cNvPr>
              <p:cNvSpPr/>
              <p:nvPr/>
            </p:nvSpPr>
            <p:spPr>
              <a:xfrm>
                <a:off x="4358525" y="2809779"/>
                <a:ext cx="456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107" name="Google Shape;107;p2">
              <a:extLst>
                <a:ext uri="{FF2B5EF4-FFF2-40B4-BE49-F238E27FC236}">
                  <a16:creationId xmlns:a16="http://schemas.microsoft.com/office/drawing/2014/main" id="{3561CB2B-576A-4E1D-B583-DF705146FAFE}"/>
                </a:ext>
              </a:extLst>
            </p:cNvPr>
            <p:cNvSpPr txBox="1"/>
            <p:nvPr/>
          </p:nvSpPr>
          <p:spPr>
            <a:xfrm>
              <a:off x="4431213" y="3164055"/>
              <a:ext cx="7189800" cy="83095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dirty="0">
                  <a:solidFill>
                    <a:schemeClr val="lt1"/>
                  </a:solidFill>
                  <a:latin typeface="Open Sans Light"/>
                  <a:ea typeface="Open Sans Light"/>
                  <a:cs typeface="Open Sans Light"/>
                  <a:sym typeface="Open Sans Light"/>
                </a:rPr>
                <a:t>Global and domestic economic factors, including key indicators like housing, wages, supply chains and policy will determine future inflation trends and economic movements in 2025, but for now inflation is near target range, albeit slightly elevated</a:t>
              </a:r>
              <a:endParaRPr sz="800" b="0" i="0" u="none" strike="noStrike" cap="none" dirty="0">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dirty="0">
                <a:solidFill>
                  <a:srgbClr val="000000"/>
                </a:solidFill>
                <a:latin typeface="Open Sans Light"/>
                <a:ea typeface="Open Sans Light"/>
                <a:cs typeface="Open Sans Light"/>
                <a:sym typeface="Open Sans Light"/>
              </a:endParaRPr>
            </a:p>
          </p:txBody>
        </p:sp>
        <p:sp>
          <p:nvSpPr>
            <p:cNvPr id="108" name="Google Shape;108;p2">
              <a:extLst>
                <a:ext uri="{FF2B5EF4-FFF2-40B4-BE49-F238E27FC236}">
                  <a16:creationId xmlns:a16="http://schemas.microsoft.com/office/drawing/2014/main" id="{6134D226-593B-B873-F4BF-37CC300BC19A}"/>
                </a:ext>
              </a:extLst>
            </p:cNvPr>
            <p:cNvSpPr txBox="1"/>
            <p:nvPr/>
          </p:nvSpPr>
          <p:spPr>
            <a:xfrm>
              <a:off x="3975100" y="276629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3</a:t>
              </a:r>
              <a:endParaRPr sz="1100" b="0" i="0" u="none" strike="noStrike" cap="none">
                <a:solidFill>
                  <a:srgbClr val="000000"/>
                </a:solidFill>
                <a:latin typeface="Open Sans Light"/>
                <a:ea typeface="Open Sans Light"/>
                <a:cs typeface="Open Sans Light"/>
                <a:sym typeface="Open Sans Light"/>
              </a:endParaRPr>
            </a:p>
          </p:txBody>
        </p:sp>
      </p:grpSp>
      <p:pic>
        <p:nvPicPr>
          <p:cNvPr id="109" name="Google Shape;109;p2">
            <a:extLst>
              <a:ext uri="{FF2B5EF4-FFF2-40B4-BE49-F238E27FC236}">
                <a16:creationId xmlns:a16="http://schemas.microsoft.com/office/drawing/2014/main" id="{0D6FE8B2-D360-6DCC-C71E-CCAD94E61B62}"/>
              </a:ext>
            </a:extLst>
          </p:cNvPr>
          <p:cNvPicPr preferRelativeResize="0"/>
          <p:nvPr/>
        </p:nvPicPr>
        <p:blipFill rotWithShape="1">
          <a:blip r:embed="rId3">
            <a:alphaModFix/>
          </a:blip>
          <a:srcRect/>
          <a:stretch/>
        </p:blipFill>
        <p:spPr>
          <a:xfrm>
            <a:off x="1668966" y="3335018"/>
            <a:ext cx="915663" cy="1394303"/>
          </a:xfrm>
          <a:prstGeom prst="rect">
            <a:avLst/>
          </a:prstGeom>
          <a:noFill/>
          <a:ln>
            <a:noFill/>
          </a:ln>
        </p:spPr>
      </p:pic>
      <p:sp>
        <p:nvSpPr>
          <p:cNvPr id="110" name="Google Shape;110;p2">
            <a:extLst>
              <a:ext uri="{FF2B5EF4-FFF2-40B4-BE49-F238E27FC236}">
                <a16:creationId xmlns:a16="http://schemas.microsoft.com/office/drawing/2014/main" id="{7FB38C72-A087-3DF5-91D3-9B78AD3C0782}"/>
              </a:ext>
            </a:extLst>
          </p:cNvPr>
          <p:cNvSpPr txBox="1"/>
          <p:nvPr/>
        </p:nvSpPr>
        <p:spPr>
          <a:xfrm>
            <a:off x="3465854" y="2770420"/>
            <a:ext cx="4944375" cy="30015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Housing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11" name="Google Shape;111;p2">
            <a:extLst>
              <a:ext uri="{FF2B5EF4-FFF2-40B4-BE49-F238E27FC236}">
                <a16:creationId xmlns:a16="http://schemas.microsoft.com/office/drawing/2014/main" id="{A1D14172-2A36-B550-309A-08555A6A4188}"/>
              </a:ext>
            </a:extLst>
          </p:cNvPr>
          <p:cNvSpPr txBox="1"/>
          <p:nvPr/>
        </p:nvSpPr>
        <p:spPr>
          <a:xfrm>
            <a:off x="3476307" y="3011169"/>
            <a:ext cx="5392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200"/>
              <a:buFont typeface="Arial"/>
              <a:buNone/>
            </a:pPr>
            <a:r>
              <a:rPr lang="en" sz="900" dirty="0">
                <a:solidFill>
                  <a:schemeClr val="lt1"/>
                </a:solidFill>
                <a:latin typeface="Open Sans Light"/>
                <a:ea typeface="Open Sans Light"/>
                <a:cs typeface="Open Sans Light"/>
                <a:sym typeface="Open Sans Light"/>
              </a:rPr>
              <a:t>Housing prices </a:t>
            </a:r>
            <a:r>
              <a:rPr lang="en-US" sz="900" dirty="0">
                <a:solidFill>
                  <a:schemeClr val="lt1"/>
                </a:solidFill>
                <a:latin typeface="Open Sans Light"/>
                <a:ea typeface="Open Sans Light"/>
                <a:cs typeface="Open Sans Light"/>
                <a:sym typeface="Open Sans Light"/>
              </a:rPr>
              <a:t>likely</a:t>
            </a:r>
            <a:r>
              <a:rPr lang="en" sz="900" dirty="0">
                <a:solidFill>
                  <a:schemeClr val="lt1"/>
                </a:solidFill>
                <a:latin typeface="Open Sans Light"/>
                <a:ea typeface="Open Sans Light"/>
                <a:cs typeface="Open Sans Light"/>
                <a:sym typeface="Open Sans Light"/>
              </a:rPr>
              <a:t> to remain elevated in the midst of limited supply, vacancy, along with affordability challenges due to elevated mortgage rates.</a:t>
            </a:r>
            <a:endParaRPr sz="900"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900" dirty="0">
              <a:solidFill>
                <a:schemeClr val="lt1"/>
              </a:solidFill>
              <a:latin typeface="Open Sans Light"/>
              <a:ea typeface="Open Sans Light"/>
              <a:cs typeface="Open Sans Light"/>
              <a:sym typeface="Open Sans Light"/>
            </a:endParaRPr>
          </a:p>
        </p:txBody>
      </p:sp>
      <p:sp>
        <p:nvSpPr>
          <p:cNvPr id="2" name="Rectangle 1">
            <a:extLst>
              <a:ext uri="{FF2B5EF4-FFF2-40B4-BE49-F238E27FC236}">
                <a16:creationId xmlns:a16="http://schemas.microsoft.com/office/drawing/2014/main" id="{5CA43CDF-82E9-1B5C-DB7B-9BF76DB1F90D}"/>
              </a:ext>
            </a:extLst>
          </p:cNvPr>
          <p:cNvSpPr/>
          <p:nvPr/>
        </p:nvSpPr>
        <p:spPr>
          <a:xfrm>
            <a:off x="3476307" y="3845285"/>
            <a:ext cx="5355011" cy="392386"/>
          </a:xfrm>
          <a:prstGeom prst="rect">
            <a:avLst/>
          </a:prstGeom>
          <a:solidFill>
            <a:srgbClr val="0B3B55">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0A729B-9628-F639-9E68-1821AB3FFE26}"/>
              </a:ext>
            </a:extLst>
          </p:cNvPr>
          <p:cNvSpPr/>
          <p:nvPr/>
        </p:nvSpPr>
        <p:spPr>
          <a:xfrm>
            <a:off x="2861984" y="212937"/>
            <a:ext cx="6071287" cy="3214821"/>
          </a:xfrm>
          <a:prstGeom prst="rect">
            <a:avLst/>
          </a:prstGeom>
          <a:solidFill>
            <a:srgbClr val="0B3B55">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7510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00">
          <a:extLst>
            <a:ext uri="{FF2B5EF4-FFF2-40B4-BE49-F238E27FC236}">
              <a16:creationId xmlns:a16="http://schemas.microsoft.com/office/drawing/2014/main" id="{014877F7-0F06-B784-BF2D-0C774CBC6D3F}"/>
            </a:ext>
          </a:extLst>
        </p:cNvPr>
        <p:cNvGrpSpPr/>
        <p:nvPr/>
      </p:nvGrpSpPr>
      <p:grpSpPr>
        <a:xfrm>
          <a:off x="0" y="0"/>
          <a:ext cx="0" cy="0"/>
          <a:chOff x="0" y="0"/>
          <a:chExt cx="0" cy="0"/>
        </a:xfrm>
      </p:grpSpPr>
      <p:cxnSp>
        <p:nvCxnSpPr>
          <p:cNvPr id="401" name="Google Shape;401;p52">
            <a:extLst>
              <a:ext uri="{FF2B5EF4-FFF2-40B4-BE49-F238E27FC236}">
                <a16:creationId xmlns:a16="http://schemas.microsoft.com/office/drawing/2014/main" id="{9FE1AB91-1DCE-C878-A3F5-06950DA3032D}"/>
              </a:ext>
            </a:extLst>
          </p:cNvPr>
          <p:cNvCxnSpPr>
            <a:cxnSpLocks/>
          </p:cNvCxnSpPr>
          <p:nvPr/>
        </p:nvCxnSpPr>
        <p:spPr>
          <a:xfrm>
            <a:off x="2420462" y="231511"/>
            <a:ext cx="0" cy="4552496"/>
          </a:xfrm>
          <a:prstGeom prst="straightConnector1">
            <a:avLst/>
          </a:prstGeom>
          <a:noFill/>
          <a:ln w="19050" cap="flat" cmpd="sng">
            <a:solidFill>
              <a:srgbClr val="7F7F7F"/>
            </a:solidFill>
            <a:prstDash val="dot"/>
            <a:miter lim="800000"/>
            <a:headEnd type="none" w="sm" len="sm"/>
            <a:tailEnd type="none" w="sm" len="sm"/>
          </a:ln>
        </p:spPr>
      </p:cxnSp>
      <p:sp>
        <p:nvSpPr>
          <p:cNvPr id="402" name="Google Shape;402;p52">
            <a:extLst>
              <a:ext uri="{FF2B5EF4-FFF2-40B4-BE49-F238E27FC236}">
                <a16:creationId xmlns:a16="http://schemas.microsoft.com/office/drawing/2014/main" id="{7B7F3710-6186-5DA8-BB26-D632C10CBE5F}"/>
              </a:ext>
            </a:extLst>
          </p:cNvPr>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03" name="Google Shape;403;p52">
            <a:extLst>
              <a:ext uri="{FF2B5EF4-FFF2-40B4-BE49-F238E27FC236}">
                <a16:creationId xmlns:a16="http://schemas.microsoft.com/office/drawing/2014/main" id="{39A69C38-51CD-1B58-397E-C9D1897AB8BC}"/>
              </a:ext>
            </a:extLst>
          </p:cNvPr>
          <p:cNvSpPr txBox="1">
            <a:spLocks noGrp="1"/>
          </p:cNvSpPr>
          <p:nvPr>
            <p:ph type="title"/>
          </p:nvPr>
        </p:nvSpPr>
        <p:spPr>
          <a:xfrm>
            <a:off x="245639" y="735191"/>
            <a:ext cx="2027745" cy="531000"/>
          </a:xfrm>
          <a:prstGeom prst="rect">
            <a:avLst/>
          </a:prstGeom>
          <a:noFill/>
          <a:ln>
            <a:noFill/>
          </a:ln>
        </p:spPr>
        <p:txBody>
          <a:bodyPr spcFirstLastPara="1" wrap="square" lIns="68575" tIns="34275" rIns="68575" bIns="34275" anchor="ctr" anchorCtr="0">
            <a:noAutofit/>
          </a:bodyPr>
          <a:lstStyle/>
          <a:p>
            <a:pPr marL="0" lvl="0" indent="0" algn="r" rtl="0">
              <a:lnSpc>
                <a:spcPct val="114000"/>
              </a:lnSpc>
              <a:spcBef>
                <a:spcPts val="0"/>
              </a:spcBef>
              <a:spcAft>
                <a:spcPts val="0"/>
              </a:spcAft>
              <a:buSzPts val="1700"/>
              <a:buNone/>
            </a:pPr>
            <a:r>
              <a:rPr lang="en-US" sz="1600" b="1" dirty="0">
                <a:solidFill>
                  <a:srgbClr val="000000"/>
                </a:solidFill>
              </a:rPr>
              <a:t>Short Run</a:t>
            </a:r>
            <a:br>
              <a:rPr lang="en-US" sz="1600" b="1" dirty="0">
                <a:solidFill>
                  <a:srgbClr val="000000"/>
                </a:solidFill>
              </a:rPr>
            </a:br>
            <a:r>
              <a:rPr lang="en-US" sz="1600" b="1" dirty="0">
                <a:solidFill>
                  <a:srgbClr val="000000"/>
                </a:solidFill>
              </a:rPr>
              <a:t>Known Unknowns:</a:t>
            </a:r>
            <a:br>
              <a:rPr lang="en-US" sz="1600" b="1" dirty="0">
                <a:solidFill>
                  <a:srgbClr val="000000"/>
                </a:solidFill>
              </a:rPr>
            </a:br>
            <a:r>
              <a:rPr lang="en-US" sz="1600" b="1" dirty="0">
                <a:solidFill>
                  <a:srgbClr val="000000"/>
                </a:solidFill>
              </a:rPr>
              <a:t>A Policy Perspective</a:t>
            </a:r>
            <a:endParaRPr sz="1600" b="1" dirty="0">
              <a:solidFill>
                <a:srgbClr val="000000"/>
              </a:solidFill>
            </a:endParaRPr>
          </a:p>
        </p:txBody>
      </p:sp>
      <p:sp>
        <p:nvSpPr>
          <p:cNvPr id="2" name="TextBox 1">
            <a:extLst>
              <a:ext uri="{FF2B5EF4-FFF2-40B4-BE49-F238E27FC236}">
                <a16:creationId xmlns:a16="http://schemas.microsoft.com/office/drawing/2014/main" id="{16817C61-5015-B6EA-28E5-3000DABBA533}"/>
              </a:ext>
            </a:extLst>
          </p:cNvPr>
          <p:cNvSpPr txBox="1"/>
          <p:nvPr/>
        </p:nvSpPr>
        <p:spPr>
          <a:xfrm>
            <a:off x="3543940" y="706910"/>
            <a:ext cx="5354421" cy="3708708"/>
          </a:xfrm>
          <a:prstGeom prst="rect">
            <a:avLst/>
          </a:prstGeom>
          <a:noFill/>
        </p:spPr>
        <p:txBody>
          <a:bodyPr wrap="square" rtlCol="0">
            <a:spAutoFit/>
          </a:bodyPr>
          <a:lstStyle/>
          <a:p>
            <a:r>
              <a:rPr lang="en-US" sz="1600" dirty="0">
                <a:latin typeface="Open Sans Light" pitchFamily="2" charset="0"/>
                <a:ea typeface="Open Sans Light" pitchFamily="2" charset="0"/>
                <a:cs typeface="Open Sans Light" pitchFamily="2" charset="0"/>
              </a:rPr>
              <a:t>Taxes: Tax Cuts &amp; Jobs Act Expiring?</a:t>
            </a:r>
          </a:p>
          <a:p>
            <a:endParaRPr lang="en-US" sz="1600" dirty="0">
              <a:latin typeface="Open Sans Light" pitchFamily="2" charset="0"/>
              <a:ea typeface="Open Sans Light" pitchFamily="2" charset="0"/>
              <a:cs typeface="Open Sans Light" pitchFamily="2" charset="0"/>
            </a:endParaRPr>
          </a:p>
          <a:p>
            <a:endParaRPr lang="en-US" sz="500" dirty="0">
              <a:latin typeface="Open Sans Light" pitchFamily="2" charset="0"/>
              <a:ea typeface="Open Sans Light" pitchFamily="2" charset="0"/>
              <a:cs typeface="Open Sans Light" pitchFamily="2" charset="0"/>
            </a:endParaRPr>
          </a:p>
          <a:p>
            <a:r>
              <a:rPr lang="en-US" sz="1600" dirty="0">
                <a:latin typeface="Open Sans Light" pitchFamily="2" charset="0"/>
                <a:ea typeface="Open Sans Light" pitchFamily="2" charset="0"/>
                <a:cs typeface="Open Sans Light" pitchFamily="2" charset="0"/>
              </a:rPr>
              <a:t>Government Spending: DOGE &amp; Funding Freeze</a:t>
            </a:r>
          </a:p>
          <a:p>
            <a:endParaRPr lang="en-US" sz="1600" dirty="0">
              <a:latin typeface="Open Sans Light" pitchFamily="2" charset="0"/>
              <a:ea typeface="Open Sans Light" pitchFamily="2" charset="0"/>
              <a:cs typeface="Open Sans Light" pitchFamily="2" charset="0"/>
            </a:endParaRPr>
          </a:p>
          <a:p>
            <a:endParaRPr lang="en-US" sz="500" dirty="0">
              <a:latin typeface="Open Sans Light" pitchFamily="2" charset="0"/>
              <a:ea typeface="Open Sans Light" pitchFamily="2" charset="0"/>
              <a:cs typeface="Open Sans Light" pitchFamily="2" charset="0"/>
            </a:endParaRPr>
          </a:p>
          <a:p>
            <a:r>
              <a:rPr lang="en-US" sz="1600" dirty="0">
                <a:latin typeface="Open Sans Light" pitchFamily="2" charset="0"/>
                <a:ea typeface="Open Sans Light" pitchFamily="2" charset="0"/>
                <a:cs typeface="Open Sans Light" pitchFamily="2" charset="0"/>
              </a:rPr>
              <a:t>Immigration Policy: Labor market impacts?</a:t>
            </a:r>
          </a:p>
          <a:p>
            <a:endParaRPr lang="en-US" sz="1600" dirty="0">
              <a:latin typeface="Open Sans Light" pitchFamily="2" charset="0"/>
              <a:ea typeface="Open Sans Light" pitchFamily="2" charset="0"/>
              <a:cs typeface="Open Sans Light" pitchFamily="2" charset="0"/>
            </a:endParaRPr>
          </a:p>
          <a:p>
            <a:endParaRPr lang="en-US" sz="500" dirty="0">
              <a:latin typeface="Open Sans Light" pitchFamily="2" charset="0"/>
              <a:ea typeface="Open Sans Light" pitchFamily="2" charset="0"/>
              <a:cs typeface="Open Sans Light" pitchFamily="2" charset="0"/>
            </a:endParaRPr>
          </a:p>
          <a:p>
            <a:r>
              <a:rPr lang="en-US" sz="1600" dirty="0">
                <a:latin typeface="Open Sans Light" pitchFamily="2" charset="0"/>
                <a:ea typeface="Open Sans Light" pitchFamily="2" charset="0"/>
                <a:cs typeface="Open Sans Light" pitchFamily="2" charset="0"/>
              </a:rPr>
              <a:t>Tariff Policy:  what is the actual policy that will get implemented?</a:t>
            </a:r>
          </a:p>
          <a:p>
            <a:endParaRPr lang="en-US" sz="1600" dirty="0">
              <a:latin typeface="Open Sans Light" pitchFamily="2" charset="0"/>
              <a:ea typeface="Open Sans Light" pitchFamily="2" charset="0"/>
              <a:cs typeface="Open Sans Light" pitchFamily="2" charset="0"/>
            </a:endParaRPr>
          </a:p>
          <a:p>
            <a:endParaRPr lang="en-US" sz="500" dirty="0">
              <a:latin typeface="Open Sans Light" pitchFamily="2" charset="0"/>
              <a:ea typeface="Open Sans Light" pitchFamily="2" charset="0"/>
              <a:cs typeface="Open Sans Light" pitchFamily="2" charset="0"/>
            </a:endParaRPr>
          </a:p>
          <a:p>
            <a:r>
              <a:rPr lang="en-US" sz="1600" dirty="0">
                <a:latin typeface="Open Sans Light" pitchFamily="2" charset="0"/>
                <a:ea typeface="Open Sans Light" pitchFamily="2" charset="0"/>
                <a:cs typeface="Open Sans Light" pitchFamily="2" charset="0"/>
              </a:rPr>
              <a:t>Economic Uncertainty: other economic factors</a:t>
            </a:r>
          </a:p>
          <a:p>
            <a:endParaRPr lang="en-US" sz="1600" dirty="0">
              <a:latin typeface="Open Sans Light" pitchFamily="2" charset="0"/>
              <a:ea typeface="Open Sans Light" pitchFamily="2" charset="0"/>
              <a:cs typeface="Open Sans Light" pitchFamily="2" charset="0"/>
            </a:endParaRPr>
          </a:p>
          <a:p>
            <a:endParaRPr lang="en-US" sz="700" dirty="0">
              <a:latin typeface="Open Sans Light" pitchFamily="2" charset="0"/>
              <a:ea typeface="Open Sans Light" pitchFamily="2" charset="0"/>
              <a:cs typeface="Open Sans Light" pitchFamily="2" charset="0"/>
            </a:endParaRPr>
          </a:p>
          <a:p>
            <a:r>
              <a:rPr lang="en-US" sz="1600" dirty="0">
                <a:latin typeface="Open Sans Light" pitchFamily="2" charset="0"/>
                <a:ea typeface="Open Sans Light" pitchFamily="2" charset="0"/>
                <a:cs typeface="Open Sans Light" pitchFamily="2" charset="0"/>
              </a:rPr>
              <a:t>Fed Policy: Holding to respond as needed to inflation and labor market effects</a:t>
            </a:r>
          </a:p>
        </p:txBody>
      </p:sp>
      <p:sp>
        <p:nvSpPr>
          <p:cNvPr id="4" name="Google Shape;403;p52">
            <a:extLst>
              <a:ext uri="{FF2B5EF4-FFF2-40B4-BE49-F238E27FC236}">
                <a16:creationId xmlns:a16="http://schemas.microsoft.com/office/drawing/2014/main" id="{F52D66BA-76EF-1238-2C08-16A900F14C8E}"/>
              </a:ext>
            </a:extLst>
          </p:cNvPr>
          <p:cNvSpPr txBox="1">
            <a:spLocks/>
          </p:cNvSpPr>
          <p:nvPr/>
        </p:nvSpPr>
        <p:spPr>
          <a:xfrm>
            <a:off x="2765560" y="611423"/>
            <a:ext cx="433282" cy="5310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9pPr>
          </a:lstStyle>
          <a:p>
            <a:pPr algn="r">
              <a:lnSpc>
                <a:spcPct val="114000"/>
              </a:lnSpc>
              <a:buSzPts val="1700"/>
            </a:pPr>
            <a:r>
              <a:rPr lang="en-US" sz="2400" b="1" dirty="0">
                <a:solidFill>
                  <a:srgbClr val="0B3B55"/>
                </a:solidFill>
                <a:latin typeface="Open Sans Condensed Condensed E" pitchFamily="2" charset="0"/>
                <a:ea typeface="Open Sans Condensed Condensed E" pitchFamily="2" charset="0"/>
                <a:cs typeface="Open Sans Condensed Condensed E" pitchFamily="2" charset="0"/>
              </a:rPr>
              <a:t>1</a:t>
            </a:r>
          </a:p>
        </p:txBody>
      </p:sp>
      <p:sp>
        <p:nvSpPr>
          <p:cNvPr id="5" name="Google Shape;403;p52">
            <a:extLst>
              <a:ext uri="{FF2B5EF4-FFF2-40B4-BE49-F238E27FC236}">
                <a16:creationId xmlns:a16="http://schemas.microsoft.com/office/drawing/2014/main" id="{092CD9C0-97CE-DB97-CE3D-D5F45B298111}"/>
              </a:ext>
            </a:extLst>
          </p:cNvPr>
          <p:cNvSpPr txBox="1">
            <a:spLocks/>
          </p:cNvSpPr>
          <p:nvPr/>
        </p:nvSpPr>
        <p:spPr>
          <a:xfrm>
            <a:off x="2784414" y="1209629"/>
            <a:ext cx="433282" cy="5310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9pPr>
          </a:lstStyle>
          <a:p>
            <a:pPr algn="r">
              <a:lnSpc>
                <a:spcPct val="114000"/>
              </a:lnSpc>
              <a:buSzPts val="1700"/>
            </a:pPr>
            <a:r>
              <a:rPr lang="en-US" sz="2400" b="1" dirty="0">
                <a:solidFill>
                  <a:srgbClr val="0B3B55"/>
                </a:solidFill>
                <a:latin typeface="Open Sans Condensed Condensed E" pitchFamily="2" charset="0"/>
                <a:ea typeface="Open Sans Condensed Condensed E" pitchFamily="2" charset="0"/>
                <a:cs typeface="Open Sans Condensed Condensed E" pitchFamily="2" charset="0"/>
              </a:rPr>
              <a:t>2</a:t>
            </a:r>
          </a:p>
        </p:txBody>
      </p:sp>
      <p:sp>
        <p:nvSpPr>
          <p:cNvPr id="6" name="Google Shape;403;p52">
            <a:extLst>
              <a:ext uri="{FF2B5EF4-FFF2-40B4-BE49-F238E27FC236}">
                <a16:creationId xmlns:a16="http://schemas.microsoft.com/office/drawing/2014/main" id="{7F58A9EF-7D14-95F6-F05E-CEF52C59C8B7}"/>
              </a:ext>
            </a:extLst>
          </p:cNvPr>
          <p:cNvSpPr txBox="1">
            <a:spLocks/>
          </p:cNvSpPr>
          <p:nvPr/>
        </p:nvSpPr>
        <p:spPr>
          <a:xfrm>
            <a:off x="2784414" y="1764030"/>
            <a:ext cx="433282" cy="5310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9pPr>
          </a:lstStyle>
          <a:p>
            <a:pPr algn="r">
              <a:lnSpc>
                <a:spcPct val="114000"/>
              </a:lnSpc>
              <a:buSzPts val="1700"/>
            </a:pPr>
            <a:r>
              <a:rPr lang="en-US" sz="2400" b="1" dirty="0">
                <a:solidFill>
                  <a:srgbClr val="0B3B55"/>
                </a:solidFill>
                <a:latin typeface="Open Sans Condensed Condensed E" pitchFamily="2" charset="0"/>
                <a:ea typeface="Open Sans Condensed Condensed E" pitchFamily="2" charset="0"/>
                <a:cs typeface="Open Sans Condensed Condensed E" pitchFamily="2" charset="0"/>
              </a:rPr>
              <a:t>3</a:t>
            </a:r>
          </a:p>
        </p:txBody>
      </p:sp>
      <p:sp>
        <p:nvSpPr>
          <p:cNvPr id="7" name="Google Shape;403;p52">
            <a:extLst>
              <a:ext uri="{FF2B5EF4-FFF2-40B4-BE49-F238E27FC236}">
                <a16:creationId xmlns:a16="http://schemas.microsoft.com/office/drawing/2014/main" id="{9D69EB04-6DA1-7F90-21E7-60E42C169616}"/>
              </a:ext>
            </a:extLst>
          </p:cNvPr>
          <p:cNvSpPr txBox="1">
            <a:spLocks/>
          </p:cNvSpPr>
          <p:nvPr/>
        </p:nvSpPr>
        <p:spPr>
          <a:xfrm>
            <a:off x="2793841" y="2366354"/>
            <a:ext cx="433282" cy="5310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9pPr>
          </a:lstStyle>
          <a:p>
            <a:pPr algn="r">
              <a:lnSpc>
                <a:spcPct val="114000"/>
              </a:lnSpc>
              <a:buSzPts val="1700"/>
            </a:pPr>
            <a:r>
              <a:rPr lang="en-US" sz="2400" b="1" dirty="0">
                <a:solidFill>
                  <a:srgbClr val="0B3B55"/>
                </a:solidFill>
                <a:latin typeface="Open Sans Condensed Condensed E" pitchFamily="2" charset="0"/>
                <a:ea typeface="Open Sans Condensed Condensed E" pitchFamily="2" charset="0"/>
                <a:cs typeface="Open Sans Condensed Condensed E" pitchFamily="2" charset="0"/>
              </a:rPr>
              <a:t>4</a:t>
            </a:r>
          </a:p>
        </p:txBody>
      </p:sp>
      <p:sp>
        <p:nvSpPr>
          <p:cNvPr id="8" name="Google Shape;403;p52">
            <a:extLst>
              <a:ext uri="{FF2B5EF4-FFF2-40B4-BE49-F238E27FC236}">
                <a16:creationId xmlns:a16="http://schemas.microsoft.com/office/drawing/2014/main" id="{7962E783-A132-24BC-5C36-3A9E5CB605D3}"/>
              </a:ext>
            </a:extLst>
          </p:cNvPr>
          <p:cNvSpPr txBox="1">
            <a:spLocks/>
          </p:cNvSpPr>
          <p:nvPr/>
        </p:nvSpPr>
        <p:spPr>
          <a:xfrm>
            <a:off x="2793841" y="3112642"/>
            <a:ext cx="433282" cy="5310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9pPr>
          </a:lstStyle>
          <a:p>
            <a:pPr algn="r">
              <a:lnSpc>
                <a:spcPct val="114000"/>
              </a:lnSpc>
              <a:buSzPts val="1700"/>
            </a:pPr>
            <a:r>
              <a:rPr lang="en-US" sz="2400" b="1" dirty="0">
                <a:solidFill>
                  <a:srgbClr val="0B3B55"/>
                </a:solidFill>
                <a:latin typeface="Open Sans Condensed Condensed E" pitchFamily="2" charset="0"/>
                <a:ea typeface="Open Sans Condensed Condensed E" pitchFamily="2" charset="0"/>
                <a:cs typeface="Open Sans Condensed Condensed E" pitchFamily="2" charset="0"/>
              </a:rPr>
              <a:t>5</a:t>
            </a:r>
          </a:p>
        </p:txBody>
      </p:sp>
      <p:sp>
        <p:nvSpPr>
          <p:cNvPr id="9" name="Google Shape;403;p52">
            <a:extLst>
              <a:ext uri="{FF2B5EF4-FFF2-40B4-BE49-F238E27FC236}">
                <a16:creationId xmlns:a16="http://schemas.microsoft.com/office/drawing/2014/main" id="{6DA4578F-F61B-8C10-22D6-2CE71ED3E889}"/>
              </a:ext>
            </a:extLst>
          </p:cNvPr>
          <p:cNvSpPr txBox="1">
            <a:spLocks/>
          </p:cNvSpPr>
          <p:nvPr/>
        </p:nvSpPr>
        <p:spPr>
          <a:xfrm>
            <a:off x="2793841" y="3717528"/>
            <a:ext cx="433282" cy="5310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9pPr>
          </a:lstStyle>
          <a:p>
            <a:pPr algn="r">
              <a:lnSpc>
                <a:spcPct val="114000"/>
              </a:lnSpc>
              <a:buSzPts val="1700"/>
            </a:pPr>
            <a:r>
              <a:rPr lang="en-US" sz="2400" b="1" dirty="0">
                <a:solidFill>
                  <a:srgbClr val="0B3B55"/>
                </a:solidFill>
                <a:latin typeface="Open Sans Condensed Condensed E" pitchFamily="2" charset="0"/>
                <a:ea typeface="Open Sans Condensed Condensed E" pitchFamily="2" charset="0"/>
                <a:cs typeface="Open Sans Condensed Condensed E" pitchFamily="2" charset="0"/>
              </a:rPr>
              <a:t>6</a:t>
            </a:r>
          </a:p>
        </p:txBody>
      </p:sp>
    </p:spTree>
    <p:extLst>
      <p:ext uri="{BB962C8B-B14F-4D97-AF65-F5344CB8AC3E}">
        <p14:creationId xmlns:p14="http://schemas.microsoft.com/office/powerpoint/2010/main" val="20354159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BC5807D2-45B4-C38E-C347-679A0D07CD1F}"/>
            </a:ext>
          </a:extLst>
        </p:cNvPr>
        <p:cNvGrpSpPr/>
        <p:nvPr/>
      </p:nvGrpSpPr>
      <p:grpSpPr>
        <a:xfrm>
          <a:off x="0" y="0"/>
          <a:ext cx="0" cy="0"/>
          <a:chOff x="0" y="0"/>
          <a:chExt cx="0" cy="0"/>
        </a:xfrm>
      </p:grpSpPr>
      <p:sp>
        <p:nvSpPr>
          <p:cNvPr id="76" name="Google Shape;76;p2">
            <a:extLst>
              <a:ext uri="{FF2B5EF4-FFF2-40B4-BE49-F238E27FC236}">
                <a16:creationId xmlns:a16="http://schemas.microsoft.com/office/drawing/2014/main" id="{D5521C42-8D77-D704-FEC5-0ADC8D2C6719}"/>
              </a:ext>
            </a:extLst>
          </p:cNvPr>
          <p:cNvSpPr/>
          <p:nvPr/>
        </p:nvSpPr>
        <p:spPr>
          <a:xfrm>
            <a:off x="5043" y="3214"/>
            <a:ext cx="9144000" cy="5143500"/>
          </a:xfrm>
          <a:prstGeom prst="rect">
            <a:avLst/>
          </a:prstGeom>
          <a:solidFill>
            <a:srgbClr val="0C3B5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cxnSp>
        <p:nvCxnSpPr>
          <p:cNvPr id="78" name="Google Shape;78;p2">
            <a:extLst>
              <a:ext uri="{FF2B5EF4-FFF2-40B4-BE49-F238E27FC236}">
                <a16:creationId xmlns:a16="http://schemas.microsoft.com/office/drawing/2014/main" id="{D63CEAC8-0873-95AF-B875-CA3F4A3FE063}"/>
              </a:ext>
            </a:extLst>
          </p:cNvPr>
          <p:cNvCxnSpPr/>
          <p:nvPr/>
        </p:nvCxnSpPr>
        <p:spPr>
          <a:xfrm flipH="1">
            <a:off x="2733875" y="402590"/>
            <a:ext cx="51900" cy="4411500"/>
          </a:xfrm>
          <a:prstGeom prst="straightConnector1">
            <a:avLst/>
          </a:prstGeom>
          <a:noFill/>
          <a:ln w="38100" cap="flat" cmpd="sng">
            <a:solidFill>
              <a:schemeClr val="lt1"/>
            </a:solidFill>
            <a:prstDash val="dot"/>
            <a:round/>
            <a:headEnd type="none" w="sm" len="sm"/>
            <a:tailEnd type="none" w="sm" len="sm"/>
          </a:ln>
        </p:spPr>
      </p:cxnSp>
      <p:grpSp>
        <p:nvGrpSpPr>
          <p:cNvPr id="79" name="Google Shape;79;p2">
            <a:extLst>
              <a:ext uri="{FF2B5EF4-FFF2-40B4-BE49-F238E27FC236}">
                <a16:creationId xmlns:a16="http://schemas.microsoft.com/office/drawing/2014/main" id="{AC341DA8-28DF-3C3F-788B-BEB7FA2C448D}"/>
              </a:ext>
            </a:extLst>
          </p:cNvPr>
          <p:cNvGrpSpPr/>
          <p:nvPr/>
        </p:nvGrpSpPr>
        <p:grpSpPr>
          <a:xfrm>
            <a:off x="3083801" y="1203982"/>
            <a:ext cx="5805400" cy="671879"/>
            <a:chOff x="3975100" y="4549503"/>
            <a:chExt cx="8101312" cy="895839"/>
          </a:xfrm>
        </p:grpSpPr>
        <p:grpSp>
          <p:nvGrpSpPr>
            <p:cNvPr id="80" name="Google Shape;80;p2">
              <a:extLst>
                <a:ext uri="{FF2B5EF4-FFF2-40B4-BE49-F238E27FC236}">
                  <a16:creationId xmlns:a16="http://schemas.microsoft.com/office/drawing/2014/main" id="{A30AFE35-6EB9-69B2-523F-BE4A9E4F8216}"/>
                </a:ext>
              </a:extLst>
            </p:cNvPr>
            <p:cNvGrpSpPr/>
            <p:nvPr/>
          </p:nvGrpSpPr>
          <p:grpSpPr>
            <a:xfrm>
              <a:off x="4399927" y="4549503"/>
              <a:ext cx="7676485" cy="895839"/>
              <a:chOff x="4399927" y="4715047"/>
              <a:chExt cx="7676485" cy="895839"/>
            </a:xfrm>
          </p:grpSpPr>
          <p:sp>
            <p:nvSpPr>
              <p:cNvPr id="81" name="Google Shape;81;p2">
                <a:extLst>
                  <a:ext uri="{FF2B5EF4-FFF2-40B4-BE49-F238E27FC236}">
                    <a16:creationId xmlns:a16="http://schemas.microsoft.com/office/drawing/2014/main" id="{D5A77750-FCC1-1D89-5CEE-A83441A58AAC}"/>
                  </a:ext>
                </a:extLst>
              </p:cNvPr>
              <p:cNvSpPr txBox="1"/>
              <p:nvPr/>
            </p:nvSpPr>
            <p:spPr>
              <a:xfrm>
                <a:off x="4436612" y="4715047"/>
                <a:ext cx="76398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Labor Markets </a:t>
                </a:r>
                <a:endParaRPr sz="1500" b="1" i="0" u="none" strike="noStrike" cap="none">
                  <a:solidFill>
                    <a:srgbClr val="FFFFFF"/>
                  </a:solidFill>
                  <a:latin typeface="Open Sans ExtraBold"/>
                  <a:ea typeface="Open Sans ExtraBold"/>
                  <a:cs typeface="Open Sans ExtraBold"/>
                  <a:sym typeface="Open Sans ExtraBold"/>
                </a:endParaRPr>
              </a:p>
            </p:txBody>
          </p:sp>
          <p:sp>
            <p:nvSpPr>
              <p:cNvPr id="82" name="Google Shape;82;p2">
                <a:extLst>
                  <a:ext uri="{FF2B5EF4-FFF2-40B4-BE49-F238E27FC236}">
                    <a16:creationId xmlns:a16="http://schemas.microsoft.com/office/drawing/2014/main" id="{F828C5D3-AE16-2FD3-37F8-B72EDF160D5A}"/>
                  </a:ext>
                </a:extLst>
              </p:cNvPr>
              <p:cNvSpPr/>
              <p:nvPr/>
            </p:nvSpPr>
            <p:spPr>
              <a:xfrm>
                <a:off x="4399927" y="4787986"/>
                <a:ext cx="477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83" name="Google Shape;83;p2">
              <a:extLst>
                <a:ext uri="{FF2B5EF4-FFF2-40B4-BE49-F238E27FC236}">
                  <a16:creationId xmlns:a16="http://schemas.microsoft.com/office/drawing/2014/main" id="{0B87C82A-52C2-2D10-97F7-4A41870EB37D}"/>
                </a:ext>
              </a:extLst>
            </p:cNvPr>
            <p:cNvSpPr txBox="1"/>
            <p:nvPr/>
          </p:nvSpPr>
          <p:spPr>
            <a:xfrm>
              <a:off x="3975100" y="4555398"/>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2</a:t>
              </a:r>
              <a:endParaRPr sz="1100" b="0" i="0" u="none" strike="noStrike" cap="none">
                <a:solidFill>
                  <a:srgbClr val="000000"/>
                </a:solidFill>
                <a:latin typeface="Open Sans Light"/>
                <a:ea typeface="Open Sans Light"/>
                <a:cs typeface="Open Sans Light"/>
                <a:sym typeface="Open Sans Light"/>
              </a:endParaRPr>
            </a:p>
          </p:txBody>
        </p:sp>
        <p:sp>
          <p:nvSpPr>
            <p:cNvPr id="84" name="Google Shape;84;p2">
              <a:extLst>
                <a:ext uri="{FF2B5EF4-FFF2-40B4-BE49-F238E27FC236}">
                  <a16:creationId xmlns:a16="http://schemas.microsoft.com/office/drawing/2014/main" id="{A428CA27-CE68-0015-449A-544605B4F7D2}"/>
                </a:ext>
              </a:extLst>
            </p:cNvPr>
            <p:cNvSpPr txBox="1"/>
            <p:nvPr/>
          </p:nvSpPr>
          <p:spPr>
            <a:xfrm>
              <a:off x="4448107" y="4913004"/>
              <a:ext cx="7293901" cy="48214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950" b="0" i="0" u="none" strike="noStrike" cap="none" dirty="0">
                  <a:solidFill>
                    <a:schemeClr val="lt1"/>
                  </a:solidFill>
                  <a:latin typeface="Open Sans Light"/>
                  <a:ea typeface="Open Sans Light"/>
                  <a:cs typeface="Open Sans Light"/>
                  <a:sym typeface="Open Sans Light"/>
                </a:rPr>
                <a:t>The labor market </a:t>
              </a:r>
              <a:r>
                <a:rPr lang="en" sz="950" dirty="0">
                  <a:solidFill>
                    <a:schemeClr val="lt1"/>
                  </a:solidFill>
                  <a:latin typeface="Open Sans Light"/>
                  <a:ea typeface="Open Sans Light"/>
                  <a:cs typeface="Open Sans Light"/>
                  <a:sym typeface="Open Sans Light"/>
                </a:rPr>
                <a:t>continue to </a:t>
              </a:r>
              <a:r>
                <a:rPr lang="en" sz="950" b="0" i="0" u="none" strike="noStrike" cap="none" dirty="0">
                  <a:solidFill>
                    <a:schemeClr val="lt1"/>
                  </a:solidFill>
                  <a:latin typeface="Open Sans Light"/>
                  <a:ea typeface="Open Sans Light"/>
                  <a:cs typeface="Open Sans Light"/>
                  <a:sym typeface="Open Sans Light"/>
                </a:rPr>
                <a:t>soften as unemployment was consistent at relatively low rates throughout the year. The labor force participation rate shows signs of a new normal.</a:t>
              </a:r>
              <a:endParaRPr sz="950" b="0" i="0" u="none" strike="noStrike" cap="none" dirty="0">
                <a:solidFill>
                  <a:schemeClr val="lt1"/>
                </a:solidFill>
                <a:latin typeface="Open Sans Light"/>
                <a:ea typeface="Open Sans Light"/>
                <a:cs typeface="Open Sans Light"/>
                <a:sym typeface="Open Sans Light"/>
              </a:endParaRPr>
            </a:p>
          </p:txBody>
        </p:sp>
      </p:grpSp>
      <p:grpSp>
        <p:nvGrpSpPr>
          <p:cNvPr id="85" name="Google Shape;85;p2">
            <a:extLst>
              <a:ext uri="{FF2B5EF4-FFF2-40B4-BE49-F238E27FC236}">
                <a16:creationId xmlns:a16="http://schemas.microsoft.com/office/drawing/2014/main" id="{13946245-2562-3071-805F-60AB89A75578}"/>
              </a:ext>
            </a:extLst>
          </p:cNvPr>
          <p:cNvGrpSpPr/>
          <p:nvPr/>
        </p:nvGrpSpPr>
        <p:grpSpPr>
          <a:xfrm>
            <a:off x="3102556" y="286294"/>
            <a:ext cx="5542482" cy="816631"/>
            <a:chOff x="4343375" y="472914"/>
            <a:chExt cx="7389976" cy="1088841"/>
          </a:xfrm>
        </p:grpSpPr>
        <p:grpSp>
          <p:nvGrpSpPr>
            <p:cNvPr id="86" name="Google Shape;86;p2">
              <a:extLst>
                <a:ext uri="{FF2B5EF4-FFF2-40B4-BE49-F238E27FC236}">
                  <a16:creationId xmlns:a16="http://schemas.microsoft.com/office/drawing/2014/main" id="{373A3EE4-E8C8-2915-A32B-763FC5A75168}"/>
                </a:ext>
              </a:extLst>
            </p:cNvPr>
            <p:cNvGrpSpPr/>
            <p:nvPr/>
          </p:nvGrpSpPr>
          <p:grpSpPr>
            <a:xfrm>
              <a:off x="4343375" y="472914"/>
              <a:ext cx="7389976" cy="1088841"/>
              <a:chOff x="3975100" y="993147"/>
              <a:chExt cx="7389976" cy="1088841"/>
            </a:xfrm>
          </p:grpSpPr>
          <p:sp>
            <p:nvSpPr>
              <p:cNvPr id="87" name="Google Shape;87;p2">
                <a:extLst>
                  <a:ext uri="{FF2B5EF4-FFF2-40B4-BE49-F238E27FC236}">
                    <a16:creationId xmlns:a16="http://schemas.microsoft.com/office/drawing/2014/main" id="{ABE87282-FDEF-99BB-781E-E114FD9B8E3E}"/>
                  </a:ext>
                </a:extLst>
              </p:cNvPr>
              <p:cNvSpPr txBox="1"/>
              <p:nvPr/>
            </p:nvSpPr>
            <p:spPr>
              <a:xfrm>
                <a:off x="4413176" y="1019247"/>
                <a:ext cx="6951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500" b="1" i="0" u="none" strike="noStrike" cap="none">
                    <a:solidFill>
                      <a:srgbClr val="FFFFFF"/>
                    </a:solidFill>
                    <a:latin typeface="Open Sans ExtraBold"/>
                    <a:ea typeface="Open Sans ExtraBold"/>
                    <a:cs typeface="Open Sans ExtraBold"/>
                    <a:sym typeface="Open Sans ExtraBold"/>
                  </a:rPr>
                  <a:t>Economic growth</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88" name="Google Shape;88;p2">
                <a:extLst>
                  <a:ext uri="{FF2B5EF4-FFF2-40B4-BE49-F238E27FC236}">
                    <a16:creationId xmlns:a16="http://schemas.microsoft.com/office/drawing/2014/main" id="{4A2B176C-3028-1260-9A4F-34DA640D7F2B}"/>
                  </a:ext>
                </a:extLst>
              </p:cNvPr>
              <p:cNvSpPr txBox="1"/>
              <p:nvPr/>
            </p:nvSpPr>
            <p:spPr>
              <a:xfrm>
                <a:off x="3975100" y="99314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1</a:t>
                </a:r>
                <a:endParaRPr sz="1100" b="0" i="0" u="none" strike="noStrike" cap="none">
                  <a:solidFill>
                    <a:srgbClr val="000000"/>
                  </a:solidFill>
                  <a:latin typeface="Open Sans Light"/>
                  <a:ea typeface="Open Sans Light"/>
                  <a:cs typeface="Open Sans Light"/>
                  <a:sym typeface="Open Sans Light"/>
                </a:endParaRPr>
              </a:p>
            </p:txBody>
          </p:sp>
          <p:sp>
            <p:nvSpPr>
              <p:cNvPr id="89" name="Google Shape;89;p2">
                <a:extLst>
                  <a:ext uri="{FF2B5EF4-FFF2-40B4-BE49-F238E27FC236}">
                    <a16:creationId xmlns:a16="http://schemas.microsoft.com/office/drawing/2014/main" id="{40B94194-03A0-C55F-F7F5-3B6116A433AE}"/>
                  </a:ext>
                </a:extLst>
              </p:cNvPr>
              <p:cNvSpPr txBox="1"/>
              <p:nvPr/>
            </p:nvSpPr>
            <p:spPr>
              <a:xfrm>
                <a:off x="4413183" y="1374143"/>
                <a:ext cx="6822900" cy="70784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dirty="0">
                    <a:solidFill>
                      <a:schemeClr val="lt1"/>
                    </a:solidFill>
                    <a:latin typeface="Open Sans Light"/>
                    <a:ea typeface="Open Sans Light"/>
                    <a:cs typeface="Open Sans Light"/>
                    <a:sym typeface="Open Sans Light"/>
                  </a:rPr>
                  <a:t>The United States Economy grew at </a:t>
                </a:r>
                <a:r>
                  <a:rPr lang="en" sz="1000" dirty="0">
                    <a:solidFill>
                      <a:schemeClr val="lt1"/>
                    </a:solidFill>
                    <a:latin typeface="Open Sans Light"/>
                    <a:ea typeface="Open Sans Light"/>
                    <a:cs typeface="Open Sans Light"/>
                    <a:sym typeface="Open Sans Light"/>
                  </a:rPr>
                  <a:t>2.8%</a:t>
                </a:r>
                <a:r>
                  <a:rPr lang="en" sz="1000" b="0" i="0" u="none" strike="noStrike" cap="none" dirty="0">
                    <a:solidFill>
                      <a:schemeClr val="lt1"/>
                    </a:solidFill>
                    <a:latin typeface="Open Sans Light"/>
                    <a:ea typeface="Open Sans Light"/>
                    <a:cs typeface="Open Sans Light"/>
                    <a:sym typeface="Open Sans Light"/>
                  </a:rPr>
                  <a:t> in 2024. This moderate growth was driven through consumer spending specifically on </a:t>
                </a:r>
                <a:r>
                  <a:rPr lang="en" sz="1000" dirty="0">
                    <a:solidFill>
                      <a:schemeClr val="lt1"/>
                    </a:solidFill>
                    <a:latin typeface="Open Sans Light"/>
                    <a:ea typeface="Open Sans Light"/>
                    <a:cs typeface="Open Sans Light"/>
                    <a:sym typeface="Open Sans Light"/>
                  </a:rPr>
                  <a:t>services &amp; durable goods.  This stable growth is expected to continue into 2025</a:t>
                </a:r>
                <a:endParaRPr sz="900" b="0" i="0" u="none" strike="noStrike" cap="none" dirty="0">
                  <a:solidFill>
                    <a:srgbClr val="FFFFFF"/>
                  </a:solidFill>
                  <a:latin typeface="Open Sans Light"/>
                  <a:ea typeface="Open Sans Light"/>
                  <a:cs typeface="Open Sans Light"/>
                  <a:sym typeface="Open Sans Light"/>
                </a:endParaRPr>
              </a:p>
            </p:txBody>
          </p:sp>
        </p:grpSp>
        <p:sp>
          <p:nvSpPr>
            <p:cNvPr id="90" name="Google Shape;90;p2">
              <a:extLst>
                <a:ext uri="{FF2B5EF4-FFF2-40B4-BE49-F238E27FC236}">
                  <a16:creationId xmlns:a16="http://schemas.microsoft.com/office/drawing/2014/main" id="{716E21D5-9F76-2B1E-0F3D-195C0366F3F2}"/>
                </a:ext>
              </a:extLst>
            </p:cNvPr>
            <p:cNvSpPr/>
            <p:nvPr/>
          </p:nvSpPr>
          <p:spPr>
            <a:xfrm flipH="1">
              <a:off x="4709426" y="591228"/>
              <a:ext cx="45600" cy="9426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1" name="Google Shape;91;p2">
            <a:extLst>
              <a:ext uri="{FF2B5EF4-FFF2-40B4-BE49-F238E27FC236}">
                <a16:creationId xmlns:a16="http://schemas.microsoft.com/office/drawing/2014/main" id="{154AB1FB-A45E-9D0E-8372-24FDAEEB3C01}"/>
              </a:ext>
            </a:extLst>
          </p:cNvPr>
          <p:cNvGrpSpPr/>
          <p:nvPr/>
        </p:nvGrpSpPr>
        <p:grpSpPr>
          <a:xfrm>
            <a:off x="3081813" y="2747107"/>
            <a:ext cx="336839" cy="598923"/>
            <a:chOff x="3975100" y="4555398"/>
            <a:chExt cx="449119" cy="798564"/>
          </a:xfrm>
        </p:grpSpPr>
        <p:sp>
          <p:nvSpPr>
            <p:cNvPr id="92" name="Google Shape;92;p2">
              <a:extLst>
                <a:ext uri="{FF2B5EF4-FFF2-40B4-BE49-F238E27FC236}">
                  <a16:creationId xmlns:a16="http://schemas.microsoft.com/office/drawing/2014/main" id="{9390DC69-13AD-F3CE-B4AF-97F402B4B795}"/>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4</a:t>
              </a:r>
              <a:endParaRPr sz="1100" b="0" i="0" u="none" strike="noStrike" cap="none">
                <a:solidFill>
                  <a:srgbClr val="000000"/>
                </a:solidFill>
                <a:latin typeface="Open Sans Light"/>
                <a:ea typeface="Open Sans Light"/>
                <a:cs typeface="Open Sans Light"/>
                <a:sym typeface="Open Sans Light"/>
              </a:endParaRPr>
            </a:p>
          </p:txBody>
        </p:sp>
        <p:sp>
          <p:nvSpPr>
            <p:cNvPr id="93" name="Google Shape;93;p2">
              <a:extLst>
                <a:ext uri="{FF2B5EF4-FFF2-40B4-BE49-F238E27FC236}">
                  <a16:creationId xmlns:a16="http://schemas.microsoft.com/office/drawing/2014/main" id="{3DF357C8-9BDB-7DCD-1731-D2718A78B451}"/>
                </a:ext>
              </a:extLst>
            </p:cNvPr>
            <p:cNvSpPr/>
            <p:nvPr/>
          </p:nvSpPr>
          <p:spPr>
            <a:xfrm>
              <a:off x="4378619" y="4622442"/>
              <a:ext cx="45600" cy="73152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grpSp>
        <p:nvGrpSpPr>
          <p:cNvPr id="95" name="Google Shape;95;p2">
            <a:extLst>
              <a:ext uri="{FF2B5EF4-FFF2-40B4-BE49-F238E27FC236}">
                <a16:creationId xmlns:a16="http://schemas.microsoft.com/office/drawing/2014/main" id="{973E1207-6158-1516-D47C-33E8BC8FFC30}"/>
              </a:ext>
            </a:extLst>
          </p:cNvPr>
          <p:cNvGrpSpPr/>
          <p:nvPr/>
        </p:nvGrpSpPr>
        <p:grpSpPr>
          <a:xfrm>
            <a:off x="3115803" y="3495974"/>
            <a:ext cx="5747803" cy="1259374"/>
            <a:chOff x="3975100" y="4549503"/>
            <a:chExt cx="7663737" cy="1679166"/>
          </a:xfrm>
        </p:grpSpPr>
        <p:grpSp>
          <p:nvGrpSpPr>
            <p:cNvPr id="96" name="Google Shape;96;p2">
              <a:extLst>
                <a:ext uri="{FF2B5EF4-FFF2-40B4-BE49-F238E27FC236}">
                  <a16:creationId xmlns:a16="http://schemas.microsoft.com/office/drawing/2014/main" id="{C2F7FC94-B580-AB10-17AB-E6FD62886F39}"/>
                </a:ext>
              </a:extLst>
            </p:cNvPr>
            <p:cNvGrpSpPr/>
            <p:nvPr/>
          </p:nvGrpSpPr>
          <p:grpSpPr>
            <a:xfrm>
              <a:off x="4328165" y="4549503"/>
              <a:ext cx="7310672" cy="1679166"/>
              <a:chOff x="4328165" y="4715047"/>
              <a:chExt cx="7310672" cy="1679166"/>
            </a:xfrm>
          </p:grpSpPr>
          <p:sp>
            <p:nvSpPr>
              <p:cNvPr id="97" name="Google Shape;97;p2">
                <a:extLst>
                  <a:ext uri="{FF2B5EF4-FFF2-40B4-BE49-F238E27FC236}">
                    <a16:creationId xmlns:a16="http://schemas.microsoft.com/office/drawing/2014/main" id="{F0BD92EA-642C-9826-5DE5-E410D7D5A1D4}"/>
                  </a:ext>
                </a:extLst>
              </p:cNvPr>
              <p:cNvSpPr txBox="1"/>
              <p:nvPr/>
            </p:nvSpPr>
            <p:spPr>
              <a:xfrm>
                <a:off x="4362937" y="4715047"/>
                <a:ext cx="72759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FFFFFF"/>
                    </a:solidFill>
                    <a:latin typeface="Open Sans ExtraBold"/>
                    <a:ea typeface="Open Sans ExtraBold"/>
                    <a:cs typeface="Open Sans ExtraBold"/>
                    <a:sym typeface="Open Sans ExtraBold"/>
                  </a:rPr>
                  <a:t>The ”Known Unknowns”</a:t>
                </a:r>
                <a:endParaRPr sz="900" b="1" i="0" u="none" strike="noStrike" cap="none" dirty="0">
                  <a:solidFill>
                    <a:srgbClr val="000000"/>
                  </a:solidFill>
                  <a:latin typeface="Open Sans ExtraBold"/>
                  <a:ea typeface="Open Sans ExtraBold"/>
                  <a:cs typeface="Open Sans ExtraBold"/>
                  <a:sym typeface="Open Sans ExtraBold"/>
                </a:endParaRPr>
              </a:p>
            </p:txBody>
          </p:sp>
          <p:sp>
            <p:nvSpPr>
              <p:cNvPr id="98" name="Google Shape;98;p2">
                <a:extLst>
                  <a:ext uri="{FF2B5EF4-FFF2-40B4-BE49-F238E27FC236}">
                    <a16:creationId xmlns:a16="http://schemas.microsoft.com/office/drawing/2014/main" id="{320EFA72-E42D-2E98-3ED1-6101F3FEC0B2}"/>
                  </a:ext>
                </a:extLst>
              </p:cNvPr>
              <p:cNvSpPr/>
              <p:nvPr/>
            </p:nvSpPr>
            <p:spPr>
              <a:xfrm flipH="1">
                <a:off x="4328165" y="4809252"/>
                <a:ext cx="45600" cy="1584961"/>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99" name="Google Shape;99;p2">
              <a:extLst>
                <a:ext uri="{FF2B5EF4-FFF2-40B4-BE49-F238E27FC236}">
                  <a16:creationId xmlns:a16="http://schemas.microsoft.com/office/drawing/2014/main" id="{C692BA78-26BF-82C8-1B44-23725084B3D0}"/>
                </a:ext>
              </a:extLst>
            </p:cNvPr>
            <p:cNvSpPr txBox="1"/>
            <p:nvPr/>
          </p:nvSpPr>
          <p:spPr>
            <a:xfrm>
              <a:off x="3975100" y="4555398"/>
              <a:ext cx="342900" cy="523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5</a:t>
              </a:r>
              <a:endParaRPr sz="1100" b="0" i="0" u="none" strike="noStrike" cap="none">
                <a:solidFill>
                  <a:srgbClr val="000000"/>
                </a:solidFill>
                <a:latin typeface="Open Sans Light"/>
                <a:ea typeface="Open Sans Light"/>
                <a:cs typeface="Open Sans Light"/>
                <a:sym typeface="Open Sans Light"/>
              </a:endParaRPr>
            </a:p>
          </p:txBody>
        </p:sp>
        <p:sp>
          <p:nvSpPr>
            <p:cNvPr id="100" name="Google Shape;100;p2">
              <a:extLst>
                <a:ext uri="{FF2B5EF4-FFF2-40B4-BE49-F238E27FC236}">
                  <a16:creationId xmlns:a16="http://schemas.microsoft.com/office/drawing/2014/main" id="{F36A0A70-1F92-6BAB-9C2D-64C10BBA85E5}"/>
                </a:ext>
              </a:extLst>
            </p:cNvPr>
            <p:cNvSpPr txBox="1"/>
            <p:nvPr/>
          </p:nvSpPr>
          <p:spPr>
            <a:xfrm>
              <a:off x="4415616" y="4995621"/>
              <a:ext cx="7182900" cy="111821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rgbClr val="FFFFFF"/>
                  </a:solidFill>
                  <a:latin typeface="Open Sans Light"/>
                  <a:ea typeface="Open Sans Light"/>
                  <a:cs typeface="Open Sans Light"/>
                  <a:sym typeface="Open Sans Light"/>
                </a:rPr>
                <a:t>Economy is on solid ground </a:t>
              </a:r>
              <a:r>
                <a:rPr lang="en-US" sz="1000" b="0" i="0" u="none" strike="noStrike" cap="none" dirty="0">
                  <a:solidFill>
                    <a:srgbClr val="FFFFFF"/>
                  </a:solidFill>
                  <a:latin typeface="Open Sans Light"/>
                  <a:ea typeface="Open Sans Light"/>
                  <a:cs typeface="Open Sans Light"/>
                  <a:sym typeface="Open Sans Light"/>
                </a:rPr>
                <a:t>according </a:t>
              </a:r>
              <a:r>
                <a:rPr lang="en" sz="1000" b="0" i="0" u="none" strike="noStrike" cap="none" dirty="0">
                  <a:solidFill>
                    <a:srgbClr val="FFFFFF"/>
                  </a:solidFill>
                  <a:latin typeface="Open Sans Light"/>
                  <a:ea typeface="Open Sans Light"/>
                  <a:cs typeface="Open Sans Light"/>
                  <a:sym typeface="Open Sans Light"/>
                </a:rPr>
                <a:t>to the Federal Reserve and monetary policy is in a holding pattern with rates in the face of the known unknowns</a:t>
              </a:r>
            </a:p>
            <a:p>
              <a:pPr marL="0" marR="0" lvl="0" indent="0" algn="l" rtl="0">
                <a:lnSpc>
                  <a:spcPct val="100000"/>
                </a:lnSpc>
                <a:spcBef>
                  <a:spcPts val="0"/>
                </a:spcBef>
                <a:spcAft>
                  <a:spcPts val="0"/>
                </a:spcAft>
                <a:buClr>
                  <a:srgbClr val="000000"/>
                </a:buClr>
                <a:buSzPts val="1200"/>
                <a:buFont typeface="Arial"/>
                <a:buNone/>
              </a:pPr>
              <a:endParaRPr lang="en" sz="1000" dirty="0">
                <a:solidFill>
                  <a:srgbClr val="FFFFF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 sz="1000" b="0" i="0" u="none" strike="noStrike" cap="none" dirty="0">
                  <a:solidFill>
                    <a:srgbClr val="FFFFFF"/>
                  </a:solidFill>
                  <a:latin typeface="Open Sans Light"/>
                  <a:ea typeface="Open Sans Light"/>
                  <a:cs typeface="Open Sans Light"/>
                  <a:sym typeface="Open Sans Light"/>
                </a:rPr>
                <a:t>Fiscal and Trade policies are the key known unknowns that will play a role in shaping the economy in 2025 </a:t>
              </a:r>
              <a:endParaRPr sz="1000" b="0" i="0" u="none" strike="noStrike" cap="none" dirty="0">
                <a:solidFill>
                  <a:srgbClr val="FFFFFF"/>
                </a:solidFill>
                <a:latin typeface="Open Sans Light"/>
                <a:ea typeface="Open Sans Light"/>
                <a:cs typeface="Open Sans Light"/>
                <a:sym typeface="Open Sans Light"/>
              </a:endParaRPr>
            </a:p>
          </p:txBody>
        </p:sp>
      </p:grpSp>
      <p:grpSp>
        <p:nvGrpSpPr>
          <p:cNvPr id="103" name="Google Shape;103;p2">
            <a:extLst>
              <a:ext uri="{FF2B5EF4-FFF2-40B4-BE49-F238E27FC236}">
                <a16:creationId xmlns:a16="http://schemas.microsoft.com/office/drawing/2014/main" id="{F2F19600-DC60-F848-302E-A0EECD02059B}"/>
              </a:ext>
            </a:extLst>
          </p:cNvPr>
          <p:cNvGrpSpPr/>
          <p:nvPr/>
        </p:nvGrpSpPr>
        <p:grpSpPr>
          <a:xfrm>
            <a:off x="3096883" y="1921673"/>
            <a:ext cx="5734435" cy="921536"/>
            <a:chOff x="3975100" y="2766297"/>
            <a:chExt cx="7645913" cy="1228712"/>
          </a:xfrm>
        </p:grpSpPr>
        <p:grpSp>
          <p:nvGrpSpPr>
            <p:cNvPr id="104" name="Google Shape;104;p2">
              <a:extLst>
                <a:ext uri="{FF2B5EF4-FFF2-40B4-BE49-F238E27FC236}">
                  <a16:creationId xmlns:a16="http://schemas.microsoft.com/office/drawing/2014/main" id="{5A2453FC-880C-1AB2-976D-230EA98CFAA4}"/>
                </a:ext>
              </a:extLst>
            </p:cNvPr>
            <p:cNvGrpSpPr/>
            <p:nvPr/>
          </p:nvGrpSpPr>
          <p:grpSpPr>
            <a:xfrm>
              <a:off x="4358525" y="2797075"/>
              <a:ext cx="6647152" cy="883140"/>
              <a:chOff x="4358525" y="2749539"/>
              <a:chExt cx="6647152" cy="883140"/>
            </a:xfrm>
          </p:grpSpPr>
          <p:sp>
            <p:nvSpPr>
              <p:cNvPr id="105" name="Google Shape;105;p2">
                <a:extLst>
                  <a:ext uri="{FF2B5EF4-FFF2-40B4-BE49-F238E27FC236}">
                    <a16:creationId xmlns:a16="http://schemas.microsoft.com/office/drawing/2014/main" id="{AEC92AA2-D47A-A8D8-C2AA-F11EA6843119}"/>
                  </a:ext>
                </a:extLst>
              </p:cNvPr>
              <p:cNvSpPr txBox="1"/>
              <p:nvPr/>
            </p:nvSpPr>
            <p:spPr>
              <a:xfrm>
                <a:off x="4413177" y="2749539"/>
                <a:ext cx="6592500" cy="400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Inflation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06" name="Google Shape;106;p2">
                <a:extLst>
                  <a:ext uri="{FF2B5EF4-FFF2-40B4-BE49-F238E27FC236}">
                    <a16:creationId xmlns:a16="http://schemas.microsoft.com/office/drawing/2014/main" id="{06CBB28A-EDF0-0779-3983-57CBF983CAB8}"/>
                  </a:ext>
                </a:extLst>
              </p:cNvPr>
              <p:cNvSpPr/>
              <p:nvPr/>
            </p:nvSpPr>
            <p:spPr>
              <a:xfrm>
                <a:off x="4358525" y="2809779"/>
                <a:ext cx="45600" cy="822900"/>
              </a:xfrm>
              <a:prstGeom prst="roundRect">
                <a:avLst>
                  <a:gd name="adj" fmla="val 16667"/>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Open Sans Light"/>
                  <a:ea typeface="Open Sans Light"/>
                  <a:cs typeface="Open Sans Light"/>
                  <a:sym typeface="Open Sans Light"/>
                </a:endParaRPr>
              </a:p>
            </p:txBody>
          </p:sp>
        </p:grpSp>
        <p:sp>
          <p:nvSpPr>
            <p:cNvPr id="107" name="Google Shape;107;p2">
              <a:extLst>
                <a:ext uri="{FF2B5EF4-FFF2-40B4-BE49-F238E27FC236}">
                  <a16:creationId xmlns:a16="http://schemas.microsoft.com/office/drawing/2014/main" id="{93FBB0D6-B2C1-EF22-DA4A-361C589CDEBD}"/>
                </a:ext>
              </a:extLst>
            </p:cNvPr>
            <p:cNvSpPr txBox="1"/>
            <p:nvPr/>
          </p:nvSpPr>
          <p:spPr>
            <a:xfrm>
              <a:off x="4431213" y="3164055"/>
              <a:ext cx="7189800" cy="83095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900" dirty="0">
                  <a:solidFill>
                    <a:schemeClr val="lt1"/>
                  </a:solidFill>
                  <a:latin typeface="Open Sans Light"/>
                  <a:ea typeface="Open Sans Light"/>
                  <a:cs typeface="Open Sans Light"/>
                  <a:sym typeface="Open Sans Light"/>
                </a:rPr>
                <a:t>Global and domestic economic factors, including key indicators like housing, wages, supply chains and policy will determine future inflation trends and economic movements in 2025, but for now inflation is near target range, albeit slightly elevated</a:t>
              </a:r>
              <a:endParaRPr sz="800" b="0" i="0" u="none" strike="noStrike" cap="none" dirty="0">
                <a:solidFill>
                  <a:schemeClr val="lt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dirty="0">
                <a:solidFill>
                  <a:srgbClr val="000000"/>
                </a:solidFill>
                <a:latin typeface="Open Sans Light"/>
                <a:ea typeface="Open Sans Light"/>
                <a:cs typeface="Open Sans Light"/>
                <a:sym typeface="Open Sans Light"/>
              </a:endParaRPr>
            </a:p>
          </p:txBody>
        </p:sp>
        <p:sp>
          <p:nvSpPr>
            <p:cNvPr id="108" name="Google Shape;108;p2">
              <a:extLst>
                <a:ext uri="{FF2B5EF4-FFF2-40B4-BE49-F238E27FC236}">
                  <a16:creationId xmlns:a16="http://schemas.microsoft.com/office/drawing/2014/main" id="{ED8303BA-B9F0-6382-BABD-F33F879DEF9C}"/>
                </a:ext>
              </a:extLst>
            </p:cNvPr>
            <p:cNvSpPr txBox="1"/>
            <p:nvPr/>
          </p:nvSpPr>
          <p:spPr>
            <a:xfrm>
              <a:off x="3975100" y="2766297"/>
              <a:ext cx="342900" cy="5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FFFFFF"/>
                  </a:solidFill>
                  <a:latin typeface="Open Sans ExtraBold"/>
                  <a:ea typeface="Open Sans ExtraBold"/>
                  <a:cs typeface="Open Sans ExtraBold"/>
                  <a:sym typeface="Open Sans ExtraBold"/>
                </a:rPr>
                <a:t>3</a:t>
              </a:r>
              <a:endParaRPr sz="1100" b="0" i="0" u="none" strike="noStrike" cap="none">
                <a:solidFill>
                  <a:srgbClr val="000000"/>
                </a:solidFill>
                <a:latin typeface="Open Sans Light"/>
                <a:ea typeface="Open Sans Light"/>
                <a:cs typeface="Open Sans Light"/>
                <a:sym typeface="Open Sans Light"/>
              </a:endParaRPr>
            </a:p>
          </p:txBody>
        </p:sp>
      </p:grpSp>
      <p:pic>
        <p:nvPicPr>
          <p:cNvPr id="109" name="Google Shape;109;p2">
            <a:extLst>
              <a:ext uri="{FF2B5EF4-FFF2-40B4-BE49-F238E27FC236}">
                <a16:creationId xmlns:a16="http://schemas.microsoft.com/office/drawing/2014/main" id="{7D1A17B4-7378-57AA-7257-17DE06C669B4}"/>
              </a:ext>
            </a:extLst>
          </p:cNvPr>
          <p:cNvPicPr preferRelativeResize="0"/>
          <p:nvPr/>
        </p:nvPicPr>
        <p:blipFill rotWithShape="1">
          <a:blip r:embed="rId3">
            <a:alphaModFix/>
          </a:blip>
          <a:srcRect/>
          <a:stretch/>
        </p:blipFill>
        <p:spPr>
          <a:xfrm>
            <a:off x="1668966" y="3335018"/>
            <a:ext cx="915663" cy="1394303"/>
          </a:xfrm>
          <a:prstGeom prst="rect">
            <a:avLst/>
          </a:prstGeom>
          <a:noFill/>
          <a:ln>
            <a:noFill/>
          </a:ln>
        </p:spPr>
      </p:pic>
      <p:sp>
        <p:nvSpPr>
          <p:cNvPr id="110" name="Google Shape;110;p2">
            <a:extLst>
              <a:ext uri="{FF2B5EF4-FFF2-40B4-BE49-F238E27FC236}">
                <a16:creationId xmlns:a16="http://schemas.microsoft.com/office/drawing/2014/main" id="{18914F6C-7F83-BF76-E1E7-1F065D99CE19}"/>
              </a:ext>
            </a:extLst>
          </p:cNvPr>
          <p:cNvSpPr txBox="1"/>
          <p:nvPr/>
        </p:nvSpPr>
        <p:spPr>
          <a:xfrm>
            <a:off x="3465854" y="2770420"/>
            <a:ext cx="4944375" cy="30015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Open Sans ExtraBold"/>
                <a:ea typeface="Open Sans ExtraBold"/>
                <a:cs typeface="Open Sans ExtraBold"/>
                <a:sym typeface="Open Sans ExtraBold"/>
              </a:rPr>
              <a:t>Housing </a:t>
            </a:r>
            <a:endParaRPr sz="900" b="1" i="0" u="none" strike="noStrike" cap="none">
              <a:solidFill>
                <a:srgbClr val="000000"/>
              </a:solidFill>
              <a:latin typeface="Open Sans ExtraBold"/>
              <a:ea typeface="Open Sans ExtraBold"/>
              <a:cs typeface="Open Sans ExtraBold"/>
              <a:sym typeface="Open Sans ExtraBold"/>
            </a:endParaRPr>
          </a:p>
        </p:txBody>
      </p:sp>
      <p:sp>
        <p:nvSpPr>
          <p:cNvPr id="111" name="Google Shape;111;p2">
            <a:extLst>
              <a:ext uri="{FF2B5EF4-FFF2-40B4-BE49-F238E27FC236}">
                <a16:creationId xmlns:a16="http://schemas.microsoft.com/office/drawing/2014/main" id="{4FF589CE-1C1B-8B93-AE4E-223AC1FD7AC6}"/>
              </a:ext>
            </a:extLst>
          </p:cNvPr>
          <p:cNvSpPr txBox="1"/>
          <p:nvPr/>
        </p:nvSpPr>
        <p:spPr>
          <a:xfrm>
            <a:off x="3476307" y="3011169"/>
            <a:ext cx="5392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200"/>
              <a:buFont typeface="Arial"/>
              <a:buNone/>
            </a:pPr>
            <a:r>
              <a:rPr lang="en" sz="900" dirty="0">
                <a:solidFill>
                  <a:schemeClr val="lt1"/>
                </a:solidFill>
                <a:latin typeface="Open Sans Light"/>
                <a:ea typeface="Open Sans Light"/>
                <a:cs typeface="Open Sans Light"/>
                <a:sym typeface="Open Sans Light"/>
              </a:rPr>
              <a:t>Housing prices </a:t>
            </a:r>
            <a:r>
              <a:rPr lang="en-US" sz="900" dirty="0">
                <a:solidFill>
                  <a:schemeClr val="lt1"/>
                </a:solidFill>
                <a:latin typeface="Open Sans Light"/>
                <a:ea typeface="Open Sans Light"/>
                <a:cs typeface="Open Sans Light"/>
                <a:sym typeface="Open Sans Light"/>
              </a:rPr>
              <a:t>likely</a:t>
            </a:r>
            <a:r>
              <a:rPr lang="en" sz="900" dirty="0">
                <a:solidFill>
                  <a:schemeClr val="lt1"/>
                </a:solidFill>
                <a:latin typeface="Open Sans Light"/>
                <a:ea typeface="Open Sans Light"/>
                <a:cs typeface="Open Sans Light"/>
                <a:sym typeface="Open Sans Light"/>
              </a:rPr>
              <a:t> to remain elevated in the midst of limited supply, vacancy, along with affordability challenges due to elevated mortgage rates.</a:t>
            </a:r>
            <a:endParaRPr sz="900"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900" dirty="0">
              <a:solidFill>
                <a:schemeClr val="lt1"/>
              </a:solidFill>
              <a:latin typeface="Open Sans Light"/>
              <a:ea typeface="Open Sans Light"/>
              <a:cs typeface="Open Sans Light"/>
              <a:sym typeface="Open Sans Light"/>
            </a:endParaRPr>
          </a:p>
        </p:txBody>
      </p:sp>
      <p:sp>
        <p:nvSpPr>
          <p:cNvPr id="6" name="Google Shape;64;p1">
            <a:extLst>
              <a:ext uri="{FF2B5EF4-FFF2-40B4-BE49-F238E27FC236}">
                <a16:creationId xmlns:a16="http://schemas.microsoft.com/office/drawing/2014/main" id="{59695583-1721-99F6-0CBC-FC7A9381B44C}"/>
              </a:ext>
            </a:extLst>
          </p:cNvPr>
          <p:cNvSpPr txBox="1">
            <a:spLocks/>
          </p:cNvSpPr>
          <p:nvPr/>
        </p:nvSpPr>
        <p:spPr>
          <a:xfrm>
            <a:off x="420052" y="353961"/>
            <a:ext cx="2100854" cy="981600"/>
          </a:xfrm>
          <a:prstGeom prst="rect">
            <a:avLst/>
          </a:prstGeom>
          <a:noFill/>
          <a:ln>
            <a:noFill/>
          </a:ln>
        </p:spPr>
        <p:txBody>
          <a:bodyPr spcFirstLastPara="1" wrap="square" lIns="0" tIns="34275" rIns="0" bIns="342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Open Sans Light"/>
                <a:ea typeface="Open Sans Light"/>
                <a:cs typeface="Open Sans Light"/>
                <a:sym typeface="Open Sans Light"/>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r">
              <a:buClr>
                <a:schemeClr val="lt1"/>
              </a:buClr>
              <a:buSzPts val="4100"/>
              <a:buFont typeface="Open Sans ExtraBold"/>
              <a:buNone/>
            </a:pPr>
            <a:r>
              <a:rPr lang="en-US" sz="2000" dirty="0">
                <a:solidFill>
                  <a:schemeClr val="bg1"/>
                </a:solidFill>
              </a:rPr>
              <a:t>Navigating the </a:t>
            </a:r>
            <a:r>
              <a:rPr lang="en-US" sz="3600" dirty="0">
                <a:solidFill>
                  <a:schemeClr val="bg1"/>
                </a:solidFill>
              </a:rPr>
              <a:t/>
            </a:r>
            <a:br>
              <a:rPr lang="en-US" sz="3600" dirty="0">
                <a:solidFill>
                  <a:schemeClr val="bg1"/>
                </a:solidFill>
              </a:rPr>
            </a:br>
            <a:r>
              <a:rPr lang="en-US" sz="2000" b="1" dirty="0">
                <a:solidFill>
                  <a:schemeClr val="bg1"/>
                </a:solidFill>
                <a:latin typeface="Open Sans ExtraBold"/>
                <a:ea typeface="Open Sans ExtraBold"/>
                <a:cs typeface="Open Sans ExtraBold"/>
                <a:sym typeface="Open Sans ExtraBold"/>
              </a:rPr>
              <a:t>“Known Unknowns”</a:t>
            </a:r>
            <a:endParaRPr lang="en-US" sz="3600" b="1" dirty="0">
              <a:solidFill>
                <a:schemeClr val="bg1"/>
              </a:solidFill>
              <a:latin typeface="Open Sans ExtraBold"/>
              <a:ea typeface="Open Sans ExtraBold"/>
              <a:cs typeface="Open Sans ExtraBold"/>
              <a:sym typeface="Open Sans ExtraBold"/>
            </a:endParaRPr>
          </a:p>
        </p:txBody>
      </p:sp>
    </p:spTree>
    <p:extLst>
      <p:ext uri="{BB962C8B-B14F-4D97-AF65-F5344CB8AC3E}">
        <p14:creationId xmlns:p14="http://schemas.microsoft.com/office/powerpoint/2010/main" val="226502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cxnSp>
        <p:nvCxnSpPr>
          <p:cNvPr id="147" name="Google Shape;147;p7"/>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148" name="Google Shape;148;p7"/>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49" name="Google Shape;149;p7"/>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Consumer sentiment shows positive overall trend after falling in in the first half of the year suggesting some optimism, but still lagging pre-pandemic sentiment</a:t>
            </a:r>
            <a:endParaRPr sz="3000">
              <a:solidFill>
                <a:srgbClr val="000000"/>
              </a:solidFill>
            </a:endParaRPr>
          </a:p>
        </p:txBody>
      </p:sp>
      <p:pic>
        <p:nvPicPr>
          <p:cNvPr id="150" name="Google Shape;150;p7"/>
          <p:cNvPicPr preferRelativeResize="0"/>
          <p:nvPr/>
        </p:nvPicPr>
        <p:blipFill rotWithShape="1">
          <a:blip r:embed="rId3">
            <a:alphaModFix/>
          </a:blip>
          <a:srcRect/>
          <a:stretch/>
        </p:blipFill>
        <p:spPr>
          <a:xfrm>
            <a:off x="1503206" y="1189532"/>
            <a:ext cx="6344920" cy="3411309"/>
          </a:xfrm>
          <a:prstGeom prst="rect">
            <a:avLst/>
          </a:prstGeom>
          <a:noFill/>
          <a:ln>
            <a:noFill/>
          </a:ln>
        </p:spPr>
      </p:pic>
      <p:sp>
        <p:nvSpPr>
          <p:cNvPr id="2" name="Rectangle 1">
            <a:extLst>
              <a:ext uri="{FF2B5EF4-FFF2-40B4-BE49-F238E27FC236}">
                <a16:creationId xmlns:a16="http://schemas.microsoft.com/office/drawing/2014/main" id="{62435214-57A5-08C1-0FF3-E72AA2DE507B}"/>
              </a:ext>
            </a:extLst>
          </p:cNvPr>
          <p:cNvSpPr/>
          <p:nvPr/>
        </p:nvSpPr>
        <p:spPr>
          <a:xfrm>
            <a:off x="2092752" y="4399198"/>
            <a:ext cx="1055802"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cxnSp>
        <p:nvCxnSpPr>
          <p:cNvPr id="155" name="Google Shape;155;p8"/>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156" name="Google Shape;156;p8"/>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57" name="Google Shape;157;p8"/>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800" b="1">
                <a:solidFill>
                  <a:srgbClr val="000000"/>
                </a:solidFill>
              </a:rPr>
              <a:t>Private service industries contributed the most to growth with retail trade, healthcare, &amp; information leading the way</a:t>
            </a:r>
            <a:endParaRPr sz="1800" b="1">
              <a:solidFill>
                <a:srgbClr val="000000"/>
              </a:solidFill>
            </a:endParaRPr>
          </a:p>
        </p:txBody>
      </p:sp>
      <p:pic>
        <p:nvPicPr>
          <p:cNvPr id="158" name="Google Shape;158;p8"/>
          <p:cNvPicPr preferRelativeResize="0"/>
          <p:nvPr/>
        </p:nvPicPr>
        <p:blipFill rotWithShape="1">
          <a:blip r:embed="rId3">
            <a:alphaModFix/>
          </a:blip>
          <a:srcRect/>
          <a:stretch/>
        </p:blipFill>
        <p:spPr>
          <a:xfrm>
            <a:off x="1172917" y="992169"/>
            <a:ext cx="7193765" cy="3944777"/>
          </a:xfrm>
          <a:prstGeom prst="rect">
            <a:avLst/>
          </a:prstGeom>
          <a:noFill/>
          <a:ln>
            <a:noFill/>
          </a:ln>
        </p:spPr>
      </p:pic>
      <p:sp>
        <p:nvSpPr>
          <p:cNvPr id="2" name="Rectangle 1">
            <a:extLst>
              <a:ext uri="{FF2B5EF4-FFF2-40B4-BE49-F238E27FC236}">
                <a16:creationId xmlns:a16="http://schemas.microsoft.com/office/drawing/2014/main" id="{171E85C3-FAE3-22DF-E529-E37DF503F13B}"/>
              </a:ext>
            </a:extLst>
          </p:cNvPr>
          <p:cNvSpPr/>
          <p:nvPr/>
        </p:nvSpPr>
        <p:spPr>
          <a:xfrm>
            <a:off x="1598405" y="4731332"/>
            <a:ext cx="1055802"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cxnSp>
        <p:nvCxnSpPr>
          <p:cNvPr id="163" name="Google Shape;163;p9"/>
          <p:cNvCxnSpPr/>
          <p:nvPr/>
        </p:nvCxnSpPr>
        <p:spPr>
          <a:xfrm>
            <a:off x="766482" y="903642"/>
            <a:ext cx="7600200" cy="0"/>
          </a:xfrm>
          <a:prstGeom prst="straightConnector1">
            <a:avLst/>
          </a:prstGeom>
          <a:noFill/>
          <a:ln w="19050" cap="flat" cmpd="sng">
            <a:solidFill>
              <a:srgbClr val="7F7F7F"/>
            </a:solidFill>
            <a:prstDash val="dot"/>
            <a:miter lim="800000"/>
            <a:headEnd type="none" w="sm" len="sm"/>
            <a:tailEnd type="none" w="sm" len="sm"/>
          </a:ln>
        </p:spPr>
      </p:cxnSp>
      <p:sp>
        <p:nvSpPr>
          <p:cNvPr id="164" name="Google Shape;164;p9"/>
          <p:cNvSpPr/>
          <p:nvPr/>
        </p:nvSpPr>
        <p:spPr>
          <a:xfrm>
            <a:off x="880106" y="4689373"/>
            <a:ext cx="1246200" cy="21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65" name="Google Shape;165;p9"/>
          <p:cNvSpPr txBox="1">
            <a:spLocks noGrp="1"/>
          </p:cNvSpPr>
          <p:nvPr>
            <p:ph type="title"/>
          </p:nvPr>
        </p:nvSpPr>
        <p:spPr>
          <a:xfrm>
            <a:off x="698202" y="284116"/>
            <a:ext cx="8043300" cy="531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700"/>
              <a:buNone/>
            </a:pPr>
            <a:r>
              <a:rPr lang="en" sz="1500" b="1">
                <a:solidFill>
                  <a:srgbClr val="000000"/>
                </a:solidFill>
                <a:latin typeface="Open Sans Light"/>
                <a:ea typeface="Open Sans Light"/>
                <a:cs typeface="Open Sans Light"/>
                <a:sym typeface="Open Sans Light"/>
              </a:rPr>
              <a:t>Private inventories and residential investment dragged on the GDP investment growth in Q3</a:t>
            </a:r>
            <a:endParaRPr sz="3000">
              <a:solidFill>
                <a:srgbClr val="000000"/>
              </a:solidFill>
            </a:endParaRPr>
          </a:p>
        </p:txBody>
      </p:sp>
      <p:pic>
        <p:nvPicPr>
          <p:cNvPr id="166" name="Google Shape;166;p9"/>
          <p:cNvPicPr preferRelativeResize="0"/>
          <p:nvPr/>
        </p:nvPicPr>
        <p:blipFill rotWithShape="1">
          <a:blip r:embed="rId3">
            <a:alphaModFix/>
          </a:blip>
          <a:srcRect/>
          <a:stretch/>
        </p:blipFill>
        <p:spPr>
          <a:xfrm>
            <a:off x="833652" y="1179095"/>
            <a:ext cx="7772400" cy="3421751"/>
          </a:xfrm>
          <a:prstGeom prst="rect">
            <a:avLst/>
          </a:prstGeom>
          <a:noFill/>
          <a:ln>
            <a:noFill/>
          </a:ln>
        </p:spPr>
      </p:pic>
      <p:sp>
        <p:nvSpPr>
          <p:cNvPr id="2" name="Rectangle 1">
            <a:extLst>
              <a:ext uri="{FF2B5EF4-FFF2-40B4-BE49-F238E27FC236}">
                <a16:creationId xmlns:a16="http://schemas.microsoft.com/office/drawing/2014/main" id="{8F065A6B-BB2A-CE7F-4261-788310316508}"/>
              </a:ext>
            </a:extLst>
          </p:cNvPr>
          <p:cNvSpPr/>
          <p:nvPr/>
        </p:nvSpPr>
        <p:spPr>
          <a:xfrm>
            <a:off x="1503206" y="4349443"/>
            <a:ext cx="1362542" cy="251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5025</Words>
  <Application>Microsoft Office PowerPoint</Application>
  <PresentationFormat>On-screen Show (16:9)</PresentationFormat>
  <Paragraphs>426</Paragraphs>
  <Slides>67</Slides>
  <Notes>67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Open Sans ExtraBold</vt:lpstr>
      <vt:lpstr>Open Sans Light</vt:lpstr>
      <vt:lpstr>Open Sans Condensed Condensed E</vt:lpstr>
      <vt:lpstr>Arial</vt:lpstr>
      <vt:lpstr>Courier New</vt:lpstr>
      <vt:lpstr>Roboto</vt:lpstr>
      <vt:lpstr>Calibri</vt:lpstr>
      <vt:lpstr>Open Sans</vt:lpstr>
      <vt:lpstr>Simple Light</vt:lpstr>
      <vt:lpstr>Navigating the  “Known Unknowns”</vt:lpstr>
      <vt:lpstr>Overview</vt:lpstr>
      <vt:lpstr>Overview</vt:lpstr>
      <vt:lpstr>In spite of headwinds, real GDP has continued its resilient growth and is expected to end 2024 with 2.8% growth for the year.</vt:lpstr>
      <vt:lpstr>Consumer resiliency continued to drive the economic growth in 2024…</vt:lpstr>
      <vt:lpstr>Consumer spending on services drove this resiliency, while durable and non-durable goods spending increasing throughout the year</vt:lpstr>
      <vt:lpstr>Consumer sentiment shows positive overall trend after falling in in the first half of the year suggesting some optimism, but still lagging pre-pandemic sentiment</vt:lpstr>
      <vt:lpstr>Private service industries contributed the most to growth with retail trade, healthcare, &amp; information leading the way</vt:lpstr>
      <vt:lpstr>Private inventories and residential investment dragged on the GDP investment growth in Q3</vt:lpstr>
      <vt:lpstr>CFOs continued to gain confidence in the economy…</vt:lpstr>
      <vt:lpstr>… as well as optimism in their own firms</vt:lpstr>
      <vt:lpstr>Overview</vt:lpstr>
      <vt:lpstr>Unemployment Consistently Sits Around 4.1% During the Second Half of 2024</vt:lpstr>
      <vt:lpstr>Wisconsin Unemployment Remains Significantly Lower than National Unemployment Level</vt:lpstr>
      <vt:lpstr>Unemployment Rate in Brown County Decreased at the End of the Year</vt:lpstr>
      <vt:lpstr>Job Openings and Quits Have Previously Shown Signs of the Great Resignation But Have Normalized Since</vt:lpstr>
      <vt:lpstr>Labor Market is Closing Relative to Unemployment and Job Openings Comparison</vt:lpstr>
      <vt:lpstr>Labor Force Participation Rate Shows New Normal</vt:lpstr>
      <vt:lpstr>Labor Force Participation Rate by Age Group Shows the Varying Levels of Participation</vt:lpstr>
      <vt:lpstr>Private Education and Construction Sees the Largest Job Growth in 2024</vt:lpstr>
      <vt:lpstr>Overall Wage Growth has Decreased throughout 2024</vt:lpstr>
      <vt:lpstr>The Big Stay was Active throughout 2024 as Job Switchers No Longer Receive an Increase in Wage Growth </vt:lpstr>
      <vt:lpstr>Overview</vt:lpstr>
      <vt:lpstr>Inflation is down from recent highs, but hovering above pre-pandemic rates</vt:lpstr>
      <vt:lpstr>Core inflation (excluding food &amp; energy) indicating slightly higher rates over the past year</vt:lpstr>
      <vt:lpstr>The “stickiness” and persistence of shelter inflation has been a challenge in brining rates down</vt:lpstr>
      <vt:lpstr>CPI Movers Show Less Changes in 2024, Each in Same Direction as 2023</vt:lpstr>
      <vt:lpstr>Food inflation trending slightly below over inflation at 2.5%, however, meat, poultry, fish, and eggs are still running well above trends</vt:lpstr>
      <vt:lpstr>PowerPoint Presentation</vt:lpstr>
      <vt:lpstr>Inflation is not a US-centric phenomenon in recent years</vt:lpstr>
      <vt:lpstr>Overview</vt:lpstr>
      <vt:lpstr>US home prices have experienced rapid increases in the past 4 years…</vt:lpstr>
      <vt:lpstr>However, have slowed in the past year as buyers continue to “wait-and-see"</vt:lpstr>
      <vt:lpstr>US home sales remain near multi-decade lows in the face of rising costs and reduced affordability</vt:lpstr>
      <vt:lpstr>US housing supply also remains low, largely due to an undersupply of existing home sales</vt:lpstr>
      <vt:lpstr>The limited housing supply has led to collapsing vacancy rates</vt:lpstr>
      <vt:lpstr>Mortgage rates decline alongside Federal Reserve rate cuts</vt:lpstr>
      <vt:lpstr>High Mortgage Rates Contribute to Unaffordability</vt:lpstr>
      <vt:lpstr>Mortgage originations are also near decade lows…</vt:lpstr>
      <vt:lpstr>…due to a decline in refinancing</vt:lpstr>
      <vt:lpstr>Brown County Prices Remain Relatively Low</vt:lpstr>
      <vt:lpstr>Shorter-Term Trends Highlight Midwest &amp; Northeast Price Rises, West Coast Falls Behind</vt:lpstr>
      <vt:lpstr>Long-term Trends Suggest Southeast and Far Northeast See Largest Increases, Midwest Growth Fairly High</vt:lpstr>
      <vt:lpstr>Overview</vt:lpstr>
      <vt:lpstr>The balancing act of the Federal Reserve</vt:lpstr>
      <vt:lpstr>After a series of rate cuts in 2024, the Federal holds rates steady in January</vt:lpstr>
      <vt:lpstr>FOMC in a holding pattern</vt:lpstr>
      <vt:lpstr>Is there concern about fiscal policy causing inflationary pressure…</vt:lpstr>
      <vt:lpstr>…it depends on who you ask</vt:lpstr>
      <vt:lpstr>Although recent Fed meetings  show some expectations of more stubborn rates</vt:lpstr>
      <vt:lpstr>Overview</vt:lpstr>
      <vt:lpstr>Overview</vt:lpstr>
      <vt:lpstr>Federal debt continues to climb…</vt:lpstr>
      <vt:lpstr>…this is not a new phenomenon</vt:lpstr>
      <vt:lpstr>Revenues: Apart from income taxes, the trends are relatively consistent over time…policy will play a role here (?)</vt:lpstr>
      <vt:lpstr>PowerPoint Presentation</vt:lpstr>
      <vt:lpstr>The most recent federal budget continued the trend with outlays exceeding revenues</vt:lpstr>
      <vt:lpstr>Overview</vt:lpstr>
      <vt:lpstr>The US has consistently run trade deficits</vt:lpstr>
      <vt:lpstr>However, these are really driven by goods, while the US runs trade surplus in services</vt:lpstr>
      <vt:lpstr>Trade policy, Geopolitics, and transition to the new administration is top of mind</vt:lpstr>
      <vt:lpstr>Trade policy, Geopolitics, and transition to the new administration is top of mind</vt:lpstr>
      <vt:lpstr>Tariff challenges: retaliation</vt:lpstr>
      <vt:lpstr>PowerPoint Presentation</vt:lpstr>
      <vt:lpstr>Overview</vt:lpstr>
      <vt:lpstr>Short Run Known Unknowns: A Policy Perspective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“Known Unknowns”</dc:title>
  <dc:creator>Evan</dc:creator>
  <cp:lastModifiedBy>Evan Lin</cp:lastModifiedBy>
  <cp:revision>8</cp:revision>
  <cp:lastPrinted>2025-01-31T16:24:06Z</cp:lastPrinted>
  <dcterms:modified xsi:type="dcterms:W3CDTF">2025-01-31T19:53:05Z</dcterms:modified>
</cp:coreProperties>
</file>